
<file path=[Content_Types].xml><?xml version="1.0" encoding="utf-8"?>
<Types xmlns="http://schemas.openxmlformats.org/package/2006/content-types">
  <Default Extension="gif" ContentType="image/gif"/>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2" r:id="rId1"/>
    <p:sldMasterId id="2147483713" r:id="rId2"/>
    <p:sldMasterId id="2147483714" r:id="rId3"/>
    <p:sldMasterId id="2147483715" r:id="rId4"/>
  </p:sldMasterIdLst>
  <p:notesMasterIdLst>
    <p:notesMasterId r:id="rId2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B1C6D6-5E9C-4793-B569-FFBB7D6B70B6}">
  <a:tblStyle styleId="{10B1C6D6-5E9C-4793-B569-FFBB7D6B70B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823AAFB9-E3F5-4D17-923D-A773D063780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533"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CH"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de-CH"/>
              <a:t>Xiaowei</a:t>
            </a:r>
            <a:endParaRPr/>
          </a:p>
        </p:txBody>
      </p:sp>
      <p:sp>
        <p:nvSpPr>
          <p:cNvPr id="539" name="Google Shape;5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09673fb4d6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Uncontrolled: hardly move the paddle by slightly hitting the handle</a:t>
            </a:r>
            <a:endParaRPr/>
          </a:p>
          <a:p>
            <a:pPr marL="457200" lvl="0" indent="-317500" algn="l" rtl="0">
              <a:lnSpc>
                <a:spcPct val="100000"/>
              </a:lnSpc>
              <a:spcBef>
                <a:spcPts val="0"/>
              </a:spcBef>
              <a:spcAft>
                <a:spcPts val="0"/>
              </a:spcAft>
              <a:buSzPts val="1400"/>
              <a:buChar char="-"/>
            </a:pPr>
            <a:r>
              <a:rPr lang="de-CH"/>
              <a:t>Friction-Gravity Compensation: smoother but a bit clumsy. It’s not perfectly compensated.</a:t>
            </a:r>
            <a:endParaRPr/>
          </a:p>
          <a:p>
            <a:pPr marL="457200" lvl="0" indent="-317500" algn="l" rtl="0">
              <a:lnSpc>
                <a:spcPct val="100000"/>
              </a:lnSpc>
              <a:spcBef>
                <a:spcPts val="0"/>
              </a:spcBef>
              <a:spcAft>
                <a:spcPts val="0"/>
              </a:spcAft>
              <a:buSzPts val="1400"/>
              <a:buChar char="-"/>
            </a:pPr>
            <a:r>
              <a:rPr lang="de-CH"/>
              <a:t>Force Feedback: Smoother than uncontrolled and lighter than Friction-Gravity Compensation</a:t>
            </a:r>
            <a:endParaRPr/>
          </a:p>
        </p:txBody>
      </p:sp>
      <p:sp>
        <p:nvSpPr>
          <p:cNvPr id="679" name="Google Shape;679;g109673fb4d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089ad81bcc_6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Ramon</a:t>
            </a:r>
            <a:endParaRPr/>
          </a:p>
          <a:p>
            <a:pPr marL="457200" lvl="0" indent="-317500" algn="l" rtl="0">
              <a:lnSpc>
                <a:spcPct val="100000"/>
              </a:lnSpc>
              <a:spcBef>
                <a:spcPts val="0"/>
              </a:spcBef>
              <a:spcAft>
                <a:spcPts val="0"/>
              </a:spcAft>
              <a:buSzPts val="1400"/>
              <a:buChar char="-"/>
            </a:pPr>
            <a:r>
              <a:rPr lang="de-CH"/>
              <a:t>Here we can see the three transparency planes for all three control schemes.</a:t>
            </a:r>
            <a:endParaRPr/>
          </a:p>
          <a:p>
            <a:pPr marL="457200" lvl="0" indent="-317500" algn="l" rtl="0">
              <a:lnSpc>
                <a:spcPct val="100000"/>
              </a:lnSpc>
              <a:spcBef>
                <a:spcPts val="0"/>
              </a:spcBef>
              <a:spcAft>
                <a:spcPts val="0"/>
              </a:spcAft>
              <a:buSzPts val="1400"/>
              <a:buChar char="-"/>
            </a:pPr>
            <a:r>
              <a:rPr lang="de-CH"/>
              <a:t>This table here summarizes the fitting outcomes of the transparency planes</a:t>
            </a:r>
            <a:endParaRPr/>
          </a:p>
          <a:p>
            <a:pPr marL="457200" lvl="0" indent="-317500" algn="l" rtl="0">
              <a:spcBef>
                <a:spcPts val="0"/>
              </a:spcBef>
              <a:spcAft>
                <a:spcPts val="0"/>
              </a:spcAft>
              <a:buClr>
                <a:schemeClr val="dk1"/>
              </a:buClr>
              <a:buSzPts val="1400"/>
              <a:buChar char="-"/>
            </a:pPr>
            <a:r>
              <a:rPr lang="de-CH"/>
              <a:t>As you can see, apparent Inertia and damping have the lowest values for the force feedback scheme</a:t>
            </a:r>
            <a:endParaRPr/>
          </a:p>
          <a:p>
            <a:pPr marL="457200" lvl="0" indent="-304800" algn="l" rtl="0">
              <a:spcBef>
                <a:spcPts val="0"/>
              </a:spcBef>
              <a:spcAft>
                <a:spcPts val="0"/>
              </a:spcAft>
              <a:buClr>
                <a:schemeClr val="dk1"/>
              </a:buClr>
              <a:buSzPts val="1200"/>
              <a:buChar char="-"/>
            </a:pPr>
            <a:r>
              <a:rPr lang="de-CH"/>
              <a:t>R square, maximum residual and avg residual all refer to the goodness of the fit.</a:t>
            </a:r>
            <a:endParaRPr/>
          </a:p>
        </p:txBody>
      </p:sp>
      <p:sp>
        <p:nvSpPr>
          <p:cNvPr id="690" name="Google Shape;690;g1089ad81bcc_6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08056e7cee_1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Ramon</a:t>
            </a:r>
            <a:endParaRPr/>
          </a:p>
          <a:p>
            <a:pPr marL="457200" lvl="0" indent="-317500" algn="l" rtl="0">
              <a:spcBef>
                <a:spcPts val="0"/>
              </a:spcBef>
              <a:spcAft>
                <a:spcPts val="0"/>
              </a:spcAft>
              <a:buClr>
                <a:schemeClr val="dk1"/>
              </a:buClr>
              <a:buSzPts val="1400"/>
              <a:buChar char="-"/>
            </a:pPr>
            <a:r>
              <a:rPr lang="de-CH"/>
              <a:t>For evaluation of all the three control schemes we can compare the three fitted planes with each other and discuss our results with respect to the us given literature.</a:t>
            </a:r>
            <a:endParaRPr/>
          </a:p>
          <a:p>
            <a:pPr marL="457200" lvl="0" indent="-317500" algn="l" rtl="0">
              <a:lnSpc>
                <a:spcPct val="100000"/>
              </a:lnSpc>
              <a:spcBef>
                <a:spcPts val="0"/>
              </a:spcBef>
              <a:spcAft>
                <a:spcPts val="0"/>
              </a:spcAft>
              <a:buSzPts val="1400"/>
              <a:buChar char="-"/>
            </a:pPr>
            <a:r>
              <a:rPr lang="de-CH"/>
              <a:t>On one hand as we can see clearly the blue plane, which is the force feedback plane is the flattest of the three, so the device is more transparent under force feedback condition.</a:t>
            </a:r>
            <a:endParaRPr/>
          </a:p>
          <a:p>
            <a:pPr marL="457200" lvl="0" indent="-317500" algn="l" rtl="0">
              <a:lnSpc>
                <a:spcPct val="100000"/>
              </a:lnSpc>
              <a:spcBef>
                <a:spcPts val="0"/>
              </a:spcBef>
              <a:spcAft>
                <a:spcPts val="0"/>
              </a:spcAft>
              <a:buSzPts val="1400"/>
              <a:buChar char="-"/>
            </a:pPr>
            <a:r>
              <a:rPr lang="de-CH"/>
              <a:t>On the other hand the intersection of green and red planes indicate, that there is no clear more transparent plane in the other two control schemes because the friction and gravity is not perfectly compensated even in our lab session.</a:t>
            </a:r>
            <a:endParaRPr/>
          </a:p>
        </p:txBody>
      </p:sp>
      <p:sp>
        <p:nvSpPr>
          <p:cNvPr id="704" name="Google Shape;704;g108056e7cee_1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8056e7cee_1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Ramon</a:t>
            </a:r>
            <a:endParaRPr/>
          </a:p>
          <a:p>
            <a:pPr marL="457200" lvl="0" indent="-317500" algn="l" rtl="0">
              <a:lnSpc>
                <a:spcPct val="100000"/>
              </a:lnSpc>
              <a:spcBef>
                <a:spcPts val="0"/>
              </a:spcBef>
              <a:spcAft>
                <a:spcPts val="0"/>
              </a:spcAft>
              <a:buSzPts val="1400"/>
              <a:buChar char="-"/>
            </a:pPr>
            <a:r>
              <a:rPr lang="de-CH"/>
              <a:t>For interpretation of our results we compare them to the results of the researchers from ReLab which did a similar evaluation with the ReHabticKnob</a:t>
            </a:r>
            <a:endParaRPr/>
          </a:p>
        </p:txBody>
      </p:sp>
      <p:sp>
        <p:nvSpPr>
          <p:cNvPr id="714" name="Google Shape;714;g108056e7cee_1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08056e7cee_1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Ramon</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de-CH"/>
              <a:t>First we compared the two uncontrolled devices.</a:t>
            </a:r>
            <a:endParaRPr/>
          </a:p>
          <a:p>
            <a:pPr marL="457200" lvl="0" indent="-317500" algn="l" rtl="0">
              <a:lnSpc>
                <a:spcPct val="100000"/>
              </a:lnSpc>
              <a:spcBef>
                <a:spcPts val="0"/>
              </a:spcBef>
              <a:spcAft>
                <a:spcPts val="0"/>
              </a:spcAft>
              <a:buSzPts val="1400"/>
              <a:buChar char="-"/>
            </a:pPr>
            <a:r>
              <a:rPr lang="de-CH"/>
              <a:t>Apparent mass and damping of the RHK is very big in comparison to the inertia and damping of the HP</a:t>
            </a:r>
            <a:endParaRPr/>
          </a:p>
          <a:p>
            <a:pPr marL="457200" lvl="0" indent="-317500" algn="l" rtl="0">
              <a:lnSpc>
                <a:spcPct val="100000"/>
              </a:lnSpc>
              <a:spcBef>
                <a:spcPts val="0"/>
              </a:spcBef>
              <a:spcAft>
                <a:spcPts val="0"/>
              </a:spcAft>
              <a:buSzPts val="1400"/>
              <a:buChar char="-"/>
            </a:pPr>
            <a:r>
              <a:rPr lang="de-CH"/>
              <a:t>That’s why the slope of the transparency plane of the RHK is much steeper in comparison to the slope of the HP with the same scheme</a:t>
            </a:r>
            <a:endParaRPr/>
          </a:p>
          <a:p>
            <a:pPr marL="457200" lvl="0" indent="-304800" algn="l" rtl="0">
              <a:lnSpc>
                <a:spcPct val="115000"/>
              </a:lnSpc>
              <a:spcBef>
                <a:spcPts val="0"/>
              </a:spcBef>
              <a:spcAft>
                <a:spcPts val="0"/>
              </a:spcAft>
              <a:buSzPts val="1200"/>
              <a:buChar char="-"/>
            </a:pPr>
            <a:r>
              <a:rPr lang="de-CH"/>
              <a:t>In the literature, Metzger and his colleagues mentioned that moving the output of the uncontrolled RHK requires forces of over 6 N</a:t>
            </a:r>
            <a:endParaRPr/>
          </a:p>
          <a:p>
            <a:pPr marL="457200" lvl="0" indent="-304800" algn="l" rtl="0">
              <a:lnSpc>
                <a:spcPct val="115000"/>
              </a:lnSpc>
              <a:spcBef>
                <a:spcPts val="0"/>
              </a:spcBef>
              <a:spcAft>
                <a:spcPts val="0"/>
              </a:spcAft>
              <a:buSzPts val="1200"/>
              <a:buChar char="-"/>
            </a:pPr>
            <a:r>
              <a:rPr lang="de-CH"/>
              <a:t>The required torques of the Haptic paddle on the other hand are quite small due to low inertia and low inherent friction.</a:t>
            </a:r>
            <a:endParaRPr/>
          </a:p>
        </p:txBody>
      </p:sp>
      <p:sp>
        <p:nvSpPr>
          <p:cNvPr id="732" name="Google Shape;732;g108056e7cee_1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08056e7cee_1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Ramon</a:t>
            </a:r>
            <a:endParaRPr/>
          </a:p>
          <a:p>
            <a:pPr marL="457200" lvl="0" indent="-317500" algn="l" rtl="0">
              <a:spcBef>
                <a:spcPts val="0"/>
              </a:spcBef>
              <a:spcAft>
                <a:spcPts val="0"/>
              </a:spcAft>
              <a:buClr>
                <a:schemeClr val="dk1"/>
              </a:buClr>
              <a:buSzPts val="1400"/>
              <a:buChar char="-"/>
            </a:pPr>
            <a:r>
              <a:rPr lang="de-CH"/>
              <a:t>We then compared the two devices with ImpC with force feedback.</a:t>
            </a:r>
            <a:endParaRPr/>
          </a:p>
          <a:p>
            <a:pPr marL="457200" lvl="0" indent="-317500" algn="l" rtl="0">
              <a:spcBef>
                <a:spcPts val="0"/>
              </a:spcBef>
              <a:spcAft>
                <a:spcPts val="0"/>
              </a:spcAft>
              <a:buClr>
                <a:schemeClr val="dk1"/>
              </a:buClr>
              <a:buSzPts val="1400"/>
              <a:buChar char="-"/>
            </a:pPr>
            <a:r>
              <a:rPr lang="de-CH"/>
              <a:t>Apparent mass and damping of the RHK are much smaller then the uncontrolled scheme from the previous slide.</a:t>
            </a:r>
            <a:endParaRPr/>
          </a:p>
          <a:p>
            <a:pPr marL="457200" lvl="0" indent="-317500" algn="l" rtl="0">
              <a:lnSpc>
                <a:spcPct val="115000"/>
              </a:lnSpc>
              <a:spcBef>
                <a:spcPts val="0"/>
              </a:spcBef>
              <a:spcAft>
                <a:spcPts val="0"/>
              </a:spcAft>
              <a:buSzPts val="1400"/>
              <a:buChar char="-"/>
            </a:pPr>
            <a:r>
              <a:rPr lang="de-CH"/>
              <a:t>The differences from uncontrolled to impC with force feedback for the RHK are very big</a:t>
            </a:r>
            <a:endParaRPr/>
          </a:p>
          <a:p>
            <a:pPr marL="457200" lvl="0" indent="-317500" algn="l" rtl="0">
              <a:lnSpc>
                <a:spcPct val="115000"/>
              </a:lnSpc>
              <a:spcBef>
                <a:spcPts val="0"/>
              </a:spcBef>
              <a:spcAft>
                <a:spcPts val="0"/>
              </a:spcAft>
              <a:buSzPts val="1400"/>
              <a:buChar char="-"/>
            </a:pPr>
            <a:r>
              <a:rPr lang="de-CH"/>
              <a:t>According to its low inertia and low inherent friction the differences for the HP are not that significant but we can see them.</a:t>
            </a:r>
            <a:endParaRPr/>
          </a:p>
        </p:txBody>
      </p:sp>
      <p:sp>
        <p:nvSpPr>
          <p:cNvPr id="745" name="Google Shape;745;g108056e7cee_1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089ad81bcc_6_3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0" lvl="0" indent="0" algn="l" rtl="0">
              <a:lnSpc>
                <a:spcPct val="100000"/>
              </a:lnSpc>
              <a:spcBef>
                <a:spcPts val="0"/>
              </a:spcBef>
              <a:spcAft>
                <a:spcPts val="0"/>
              </a:spcAft>
              <a:buSzPts val="1400"/>
              <a:buNone/>
            </a:pPr>
            <a:r>
              <a:rPr lang="de-CH"/>
              <a:t>According to the results, our implementation is not perfect and has some limitations.</a:t>
            </a:r>
            <a:endParaRPr/>
          </a:p>
          <a:p>
            <a:pPr marL="457200" lvl="0" indent="-304800" algn="l" rtl="0">
              <a:spcBef>
                <a:spcPts val="0"/>
              </a:spcBef>
              <a:spcAft>
                <a:spcPts val="0"/>
              </a:spcAft>
              <a:buClr>
                <a:schemeClr val="dk1"/>
              </a:buClr>
              <a:buSzPts val="1200"/>
              <a:buChar char="-"/>
            </a:pPr>
            <a:r>
              <a:rPr lang="de-CH"/>
              <a:t>Nonlinear friction that we did not perfectly compensate - even in the lab section</a:t>
            </a:r>
            <a:endParaRPr/>
          </a:p>
          <a:p>
            <a:pPr marL="457200" lvl="0" indent="-304800" algn="l" rtl="0">
              <a:spcBef>
                <a:spcPts val="0"/>
              </a:spcBef>
              <a:spcAft>
                <a:spcPts val="0"/>
              </a:spcAft>
              <a:buClr>
                <a:schemeClr val="dk1"/>
              </a:buClr>
              <a:buSzPts val="1200"/>
              <a:buChar char="-"/>
            </a:pPr>
            <a:r>
              <a:rPr lang="de-CH"/>
              <a:t>Inconsistent behaviour of the force sensor during fast changes of the paddle’s motion, so only regular sinusoidal movement patterns do lead two desired behaviour and desired transparency planes - transparency planes tilted in different ways. </a:t>
            </a:r>
            <a:endParaRPr/>
          </a:p>
          <a:p>
            <a:pPr marL="457200" lvl="0" indent="-304800" algn="l" rtl="0">
              <a:spcBef>
                <a:spcPts val="0"/>
              </a:spcBef>
              <a:spcAft>
                <a:spcPts val="0"/>
              </a:spcAft>
              <a:buClr>
                <a:schemeClr val="dk1"/>
              </a:buClr>
              <a:buSzPts val="1200"/>
              <a:buChar char="-"/>
            </a:pPr>
            <a:r>
              <a:rPr lang="de-CH"/>
              <a:t>Tendency to oscillate due to overcompensation at the borders (extremes) of the ROM</a:t>
            </a:r>
            <a:endParaRPr/>
          </a:p>
          <a:p>
            <a:pPr marL="0" lvl="0" indent="0" algn="l" rtl="0">
              <a:spcBef>
                <a:spcPts val="0"/>
              </a:spcBef>
              <a:spcAft>
                <a:spcPts val="0"/>
              </a:spcAft>
              <a:buNone/>
            </a:pPr>
            <a:endParaRPr sz="600"/>
          </a:p>
        </p:txBody>
      </p:sp>
      <p:sp>
        <p:nvSpPr>
          <p:cNvPr id="758" name="Google Shape;758;g1089ad81bcc_6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08056e7cee_1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04800" algn="l" rtl="0">
              <a:spcBef>
                <a:spcPts val="0"/>
              </a:spcBef>
              <a:spcAft>
                <a:spcPts val="0"/>
              </a:spcAft>
              <a:buClr>
                <a:schemeClr val="dk1"/>
              </a:buClr>
              <a:buSzPts val="1200"/>
              <a:buChar char="-"/>
            </a:pPr>
            <a:r>
              <a:rPr lang="de-CH"/>
              <a:t>Impedance control with force feedback (explicit force control) does improve performance of the haptic device</a:t>
            </a:r>
            <a:endParaRPr/>
          </a:p>
          <a:p>
            <a:pPr marL="914400" lvl="1" indent="-304800" algn="l" rtl="0">
              <a:spcBef>
                <a:spcPts val="0"/>
              </a:spcBef>
              <a:spcAft>
                <a:spcPts val="0"/>
              </a:spcAft>
              <a:buClr>
                <a:schemeClr val="dk1"/>
              </a:buClr>
              <a:buSzPts val="1200"/>
              <a:buChar char="-"/>
            </a:pPr>
            <a:r>
              <a:rPr lang="de-CH"/>
              <a:t>The most transparent plane was achieved by the ImpC with force feedback</a:t>
            </a:r>
            <a:endParaRPr/>
          </a:p>
          <a:p>
            <a:pPr marL="914400" lvl="1" indent="-304800" algn="l" rtl="0">
              <a:spcBef>
                <a:spcPts val="0"/>
              </a:spcBef>
              <a:spcAft>
                <a:spcPts val="0"/>
              </a:spcAft>
              <a:buClr>
                <a:schemeClr val="dk1"/>
              </a:buClr>
              <a:buSzPts val="1200"/>
              <a:buChar char="-"/>
            </a:pPr>
            <a:r>
              <a:rPr lang="de-CH"/>
              <a:t>Outperformed uncontrolled and friction/gravity compensated plant</a:t>
            </a:r>
            <a:endParaRPr/>
          </a:p>
          <a:p>
            <a:pPr marL="914400" lvl="1" indent="-304800" algn="l" rtl="0">
              <a:spcBef>
                <a:spcPts val="0"/>
              </a:spcBef>
              <a:spcAft>
                <a:spcPts val="0"/>
              </a:spcAft>
              <a:buClr>
                <a:schemeClr val="dk1"/>
              </a:buClr>
              <a:buSzPts val="1200"/>
              <a:buChar char="-"/>
            </a:pPr>
            <a:r>
              <a:rPr lang="de-CH"/>
              <a:t>Not always, as discussed, the performance highly depends on the hardware	</a:t>
            </a:r>
            <a:endParaRPr/>
          </a:p>
          <a:p>
            <a:pPr marL="457200" lvl="0" indent="-317500" algn="l" rtl="0">
              <a:spcBef>
                <a:spcPts val="0"/>
              </a:spcBef>
              <a:spcAft>
                <a:spcPts val="0"/>
              </a:spcAft>
              <a:buSzPts val="1400"/>
              <a:buChar char="-"/>
            </a:pPr>
            <a:r>
              <a:rPr lang="de-CH"/>
              <a:t>To improve</a:t>
            </a:r>
            <a:endParaRPr/>
          </a:p>
          <a:p>
            <a:pPr marL="914400" lvl="1" indent="-317500" algn="l" rtl="0">
              <a:spcBef>
                <a:spcPts val="0"/>
              </a:spcBef>
              <a:spcAft>
                <a:spcPts val="0"/>
              </a:spcAft>
              <a:buSzPts val="1400"/>
              <a:buChar char="-"/>
            </a:pPr>
            <a:r>
              <a:rPr lang="de-CH"/>
              <a:t>We could derive a better model of friction and gravity so that they can be better compensated </a:t>
            </a:r>
            <a:endParaRPr/>
          </a:p>
          <a:p>
            <a:pPr marL="914400" lvl="1" indent="-317500" algn="l" rtl="0">
              <a:spcBef>
                <a:spcPts val="0"/>
              </a:spcBef>
              <a:spcAft>
                <a:spcPts val="0"/>
              </a:spcAft>
              <a:buSzPts val="1400"/>
              <a:buChar char="-"/>
            </a:pPr>
            <a:r>
              <a:rPr lang="de-CH"/>
              <a:t>We could use a better force sensor - at least more stable</a:t>
            </a:r>
            <a:endParaRPr/>
          </a:p>
          <a:p>
            <a:pPr marL="914400" lvl="1" indent="-317500" algn="l" rtl="0">
              <a:spcBef>
                <a:spcPts val="0"/>
              </a:spcBef>
              <a:spcAft>
                <a:spcPts val="0"/>
              </a:spcAft>
              <a:buSzPts val="1400"/>
              <a:buChar char="-"/>
            </a:pPr>
            <a:r>
              <a:rPr lang="de-CH"/>
              <a:t>We could get suggestions from the experts on how to get a better gain for the force feedback control system so that we can better eliminate the effect of the device impedance</a:t>
            </a:r>
            <a:endParaRPr/>
          </a:p>
        </p:txBody>
      </p:sp>
      <p:sp>
        <p:nvSpPr>
          <p:cNvPr id="767" name="Google Shape;767;g108056e7cee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08056e7cee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08056e7cee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g108056e7cee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CH"/>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089ad81bcc_6_3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g1089ad81bcc_6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09673fb4d6_6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0" lvl="0" indent="0" algn="l" rtl="0">
              <a:lnSpc>
                <a:spcPct val="100000"/>
              </a:lnSpc>
              <a:spcBef>
                <a:spcPts val="0"/>
              </a:spcBef>
              <a:spcAft>
                <a:spcPts val="0"/>
              </a:spcAft>
              <a:buSzPts val="1400"/>
              <a:buNone/>
            </a:pPr>
            <a:endParaRPr/>
          </a:p>
          <a:p>
            <a:pPr marL="914400" lvl="1" indent="-304800" algn="l" rtl="0">
              <a:lnSpc>
                <a:spcPct val="115000"/>
              </a:lnSpc>
              <a:spcBef>
                <a:spcPts val="0"/>
              </a:spcBef>
              <a:spcAft>
                <a:spcPts val="0"/>
              </a:spcAft>
              <a:buClr>
                <a:schemeClr val="dk1"/>
              </a:buClr>
              <a:buSzPts val="1200"/>
              <a:buChar char="−"/>
            </a:pPr>
            <a:r>
              <a:rPr lang="de-CH"/>
              <a:t>Robotic devices are widely used in rehabilitation applications after neurological injuries such as stroke, which is one of the leading causes of long-term disability in the world</a:t>
            </a:r>
            <a:endParaRPr/>
          </a:p>
          <a:p>
            <a:pPr marL="914400" lvl="1" indent="-304800" algn="l" rtl="0">
              <a:lnSpc>
                <a:spcPct val="115000"/>
              </a:lnSpc>
              <a:spcBef>
                <a:spcPts val="0"/>
              </a:spcBef>
              <a:spcAft>
                <a:spcPts val="0"/>
              </a:spcAft>
              <a:buClr>
                <a:schemeClr val="dk1"/>
              </a:buClr>
              <a:buSzPts val="1200"/>
              <a:buChar char="−"/>
            </a:pPr>
            <a:r>
              <a:rPr lang="de-CH"/>
              <a:t>A rehabilitation robot should be able to cope with different impairment levels, always providing the right amount of support and challenge to the patient</a:t>
            </a:r>
            <a:endParaRPr/>
          </a:p>
          <a:p>
            <a:pPr marL="914400" lvl="1" indent="-304800" algn="l" rtl="0">
              <a:lnSpc>
                <a:spcPct val="115000"/>
              </a:lnSpc>
              <a:spcBef>
                <a:spcPts val="0"/>
              </a:spcBef>
              <a:spcAft>
                <a:spcPts val="0"/>
              </a:spcAft>
              <a:buClr>
                <a:schemeClr val="dk1"/>
              </a:buClr>
              <a:buSzPts val="1200"/>
              <a:buChar char="−"/>
            </a:pPr>
            <a:r>
              <a:rPr lang="de-CH"/>
              <a:t>One way to receive the desired amount of support and challenge is to implement a impedance controller.</a:t>
            </a:r>
            <a:endParaRPr/>
          </a:p>
          <a:p>
            <a:pPr marL="914400" lvl="1" indent="-304800" algn="l" rtl="0">
              <a:lnSpc>
                <a:spcPct val="115000"/>
              </a:lnSpc>
              <a:spcBef>
                <a:spcPts val="0"/>
              </a:spcBef>
              <a:spcAft>
                <a:spcPts val="0"/>
              </a:spcAft>
              <a:buClr>
                <a:schemeClr val="dk1"/>
              </a:buClr>
              <a:buSzPts val="1200"/>
              <a:buChar char="−"/>
            </a:pPr>
            <a:r>
              <a:rPr lang="de-CH"/>
              <a:t>Therapy robot should be able to render on one hand a virtual wall (pen pushing into table) and on the other hand a transparent plane (pen moved in free air)</a:t>
            </a:r>
            <a:endParaRPr/>
          </a:p>
        </p:txBody>
      </p:sp>
      <p:sp>
        <p:nvSpPr>
          <p:cNvPr id="547" name="Google Shape;547;g109673fb4d6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cffda217a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Block diagrams adapted from the lecture slides.</a:t>
            </a:r>
            <a:endParaRPr/>
          </a:p>
          <a:p>
            <a:pPr marL="457200" lvl="0" indent="-317500" algn="l" rtl="0">
              <a:lnSpc>
                <a:spcPct val="100000"/>
              </a:lnSpc>
              <a:spcBef>
                <a:spcPts val="0"/>
              </a:spcBef>
              <a:spcAft>
                <a:spcPts val="0"/>
              </a:spcAft>
              <a:buSzPts val="1400"/>
              <a:buChar char="-"/>
            </a:pPr>
            <a:r>
              <a:rPr lang="de-CH"/>
              <a:t>The input motion from the user is on the right.</a:t>
            </a:r>
            <a:endParaRPr/>
          </a:p>
          <a:p>
            <a:pPr marL="457200" lvl="0" indent="-317500" algn="l" rtl="0">
              <a:lnSpc>
                <a:spcPct val="100000"/>
              </a:lnSpc>
              <a:spcBef>
                <a:spcPts val="0"/>
              </a:spcBef>
              <a:spcAft>
                <a:spcPts val="0"/>
              </a:spcAft>
              <a:buSzPts val="1400"/>
              <a:buChar char="-"/>
            </a:pPr>
            <a:r>
              <a:rPr lang="de-CH"/>
              <a:t>Tau user is the torque applied by the user and also the torque felt by the user (Newton’s third law).</a:t>
            </a:r>
            <a:endParaRPr/>
          </a:p>
          <a:p>
            <a:pPr marL="457200" lvl="0" indent="-317500" algn="l" rtl="0">
              <a:lnSpc>
                <a:spcPct val="100000"/>
              </a:lnSpc>
              <a:spcBef>
                <a:spcPts val="0"/>
              </a:spcBef>
              <a:spcAft>
                <a:spcPts val="0"/>
              </a:spcAft>
              <a:buSzPts val="1400"/>
              <a:buChar char="-"/>
            </a:pPr>
            <a:r>
              <a:rPr lang="de-CH"/>
              <a:t>The input motion goes into the virtual device on the left side, which outputs the desired torque that the user should feels.</a:t>
            </a:r>
            <a:endParaRPr/>
          </a:p>
        </p:txBody>
      </p:sp>
      <p:sp>
        <p:nvSpPr>
          <p:cNvPr id="791" name="Google Shape;791;gcffda217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cffda217a3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p:txBody>
      </p:sp>
      <p:sp>
        <p:nvSpPr>
          <p:cNvPr id="854" name="Google Shape;854;gcffda217a3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09673fb4d6_1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de-CH"/>
              <a:t>Ramon</a:t>
            </a:r>
            <a:endParaRPr/>
          </a:p>
          <a:p>
            <a:pPr marL="914400" lvl="0" indent="-317500" algn="l" rtl="0">
              <a:lnSpc>
                <a:spcPct val="115000"/>
              </a:lnSpc>
              <a:spcBef>
                <a:spcPts val="0"/>
              </a:spcBef>
              <a:spcAft>
                <a:spcPts val="0"/>
              </a:spcAft>
              <a:buSzPts val="1400"/>
              <a:buChar char="-"/>
            </a:pPr>
            <a:r>
              <a:rPr lang="de-CH"/>
              <a:t>Transparency mode is when we can freely move the device with less effort</a:t>
            </a:r>
            <a:endParaRPr/>
          </a:p>
          <a:p>
            <a:pPr marL="914400" lvl="0" indent="-304800" algn="l" rtl="0">
              <a:spcBef>
                <a:spcPts val="1000"/>
              </a:spcBef>
              <a:spcAft>
                <a:spcPts val="0"/>
              </a:spcAft>
              <a:buClr>
                <a:schemeClr val="dk1"/>
              </a:buClr>
              <a:buSzPts val="1200"/>
              <a:buChar char="-"/>
            </a:pPr>
            <a:r>
              <a:rPr lang="de-CH"/>
              <a:t>Moving the the uncontrolled device requires forces (inherent friction and inertias)</a:t>
            </a:r>
            <a:endParaRPr sz="600"/>
          </a:p>
          <a:p>
            <a:pPr marL="914400" lvl="1" indent="-304800" algn="l" rtl="0">
              <a:lnSpc>
                <a:spcPct val="115000"/>
              </a:lnSpc>
              <a:spcBef>
                <a:spcPts val="0"/>
              </a:spcBef>
              <a:spcAft>
                <a:spcPts val="0"/>
              </a:spcAft>
              <a:buClr>
                <a:schemeClr val="dk1"/>
              </a:buClr>
              <a:buSzPts val="1200"/>
              <a:buChar char="−"/>
            </a:pPr>
            <a:r>
              <a:rPr lang="de-CH"/>
              <a:t>May not be suitable for neurologically impaired patients with reduced motor function (e.g. due to muscle weakness) or to train fine motor skills.</a:t>
            </a:r>
            <a:endParaRPr/>
          </a:p>
          <a:p>
            <a:pPr marL="914400" lvl="1" indent="-304800" algn="l" rtl="0">
              <a:lnSpc>
                <a:spcPct val="115000"/>
              </a:lnSpc>
              <a:spcBef>
                <a:spcPts val="0"/>
              </a:spcBef>
              <a:spcAft>
                <a:spcPts val="0"/>
              </a:spcAft>
              <a:buClr>
                <a:schemeClr val="dk1"/>
              </a:buClr>
              <a:buSzPts val="1200"/>
              <a:buChar char="−"/>
            </a:pPr>
            <a:r>
              <a:rPr lang="de-CH"/>
              <a:t>To achieve a </a:t>
            </a:r>
            <a:r>
              <a:rPr lang="de-CH" i="1"/>
              <a:t>Transparency Mode</a:t>
            </a:r>
            <a:r>
              <a:rPr lang="de-CH"/>
              <a:t> behavior (Zapp → 0 or moving hand through air) with an ImpC scheme, a force feedback (explicit force control) can be implemented to compensate for the device dynamics</a:t>
            </a:r>
            <a:endParaRPr/>
          </a:p>
          <a:p>
            <a:pPr marL="0" lvl="0" indent="0" algn="l" rtl="0">
              <a:lnSpc>
                <a:spcPct val="100000"/>
              </a:lnSpc>
              <a:spcBef>
                <a:spcPts val="0"/>
              </a:spcBef>
              <a:spcAft>
                <a:spcPts val="0"/>
              </a:spcAft>
              <a:buSzPts val="1400"/>
              <a:buNone/>
            </a:pPr>
            <a:endParaRPr/>
          </a:p>
        </p:txBody>
      </p:sp>
      <p:sp>
        <p:nvSpPr>
          <p:cNvPr id="561" name="Google Shape;561;g109673fb4d6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09673fb4d6_1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de-CH"/>
              <a:t>Ramon</a:t>
            </a:r>
            <a:endParaRPr/>
          </a:p>
          <a:p>
            <a:pPr marL="914400" lvl="1" indent="-304800" algn="l" rtl="0">
              <a:lnSpc>
                <a:spcPct val="115000"/>
              </a:lnSpc>
              <a:spcBef>
                <a:spcPts val="0"/>
              </a:spcBef>
              <a:spcAft>
                <a:spcPts val="0"/>
              </a:spcAft>
              <a:buClr>
                <a:schemeClr val="dk1"/>
              </a:buClr>
              <a:buSzPts val="1200"/>
              <a:buChar char="−"/>
            </a:pPr>
            <a:r>
              <a:rPr lang="de-CH"/>
              <a:t>Transparency planes are three dimensional plots allow a comparison of the lower apparent impedance boundaries of a haptic device</a:t>
            </a:r>
            <a:endParaRPr/>
          </a:p>
          <a:p>
            <a:pPr marL="914400" lvl="1" indent="-304800" algn="l" rtl="0">
              <a:lnSpc>
                <a:spcPct val="115000"/>
              </a:lnSpc>
              <a:spcBef>
                <a:spcPts val="0"/>
              </a:spcBef>
              <a:spcAft>
                <a:spcPts val="0"/>
              </a:spcAft>
              <a:buClr>
                <a:schemeClr val="dk1"/>
              </a:buClr>
              <a:buSzPts val="1200"/>
              <a:buChar char="−"/>
            </a:pPr>
            <a:r>
              <a:rPr lang="de-CH"/>
              <a:t>Every black dot represents a data triplet of in this case vel, accel and force which are recorded by moving the paddle with different accelerations and velocities</a:t>
            </a:r>
            <a:endParaRPr/>
          </a:p>
          <a:p>
            <a:pPr marL="914400" lvl="1" indent="-304800" algn="l" rtl="0">
              <a:lnSpc>
                <a:spcPct val="115000"/>
              </a:lnSpc>
              <a:spcBef>
                <a:spcPts val="0"/>
              </a:spcBef>
              <a:spcAft>
                <a:spcPts val="0"/>
              </a:spcAft>
              <a:buClr>
                <a:schemeClr val="dk1"/>
              </a:buClr>
              <a:buSzPts val="1200"/>
              <a:buChar char="−"/>
            </a:pPr>
            <a:r>
              <a:rPr lang="de-CH"/>
              <a:t>The rectangles represent the fitted transparency planes</a:t>
            </a:r>
            <a:endParaRPr/>
          </a:p>
          <a:p>
            <a:pPr marL="914400" lvl="1" indent="-304800" algn="l" rtl="0">
              <a:lnSpc>
                <a:spcPct val="115000"/>
              </a:lnSpc>
              <a:spcBef>
                <a:spcPts val="0"/>
              </a:spcBef>
              <a:spcAft>
                <a:spcPts val="0"/>
              </a:spcAft>
              <a:buClr>
                <a:schemeClr val="dk1"/>
              </a:buClr>
              <a:buSzPts val="1200"/>
              <a:buChar char="−"/>
            </a:pPr>
            <a:r>
              <a:rPr lang="de-CH"/>
              <a:t>This plane give us the apparent mass and apparent damping which are the slopes of the plane itself.</a:t>
            </a:r>
            <a:endParaRPr/>
          </a:p>
          <a:p>
            <a:pPr marL="914400" lvl="1" indent="-304800" algn="l" rtl="0">
              <a:lnSpc>
                <a:spcPct val="115000"/>
              </a:lnSpc>
              <a:spcBef>
                <a:spcPts val="0"/>
              </a:spcBef>
              <a:spcAft>
                <a:spcPts val="0"/>
              </a:spcAft>
              <a:buClr>
                <a:schemeClr val="dk1"/>
              </a:buClr>
              <a:buSzPts val="1200"/>
              <a:buChar char="−"/>
            </a:pPr>
            <a:r>
              <a:rPr lang="de-CH"/>
              <a:t>the flatter they are, the more transparent the device can behave, like the </a:t>
            </a:r>
            <a:r>
              <a:rPr lang="de-CH" i="1"/>
              <a:t>pen in free air example</a:t>
            </a:r>
            <a:endParaRPr/>
          </a:p>
          <a:p>
            <a:pPr marL="0" lvl="0" indent="0" algn="l" rtl="0">
              <a:lnSpc>
                <a:spcPct val="100000"/>
              </a:lnSpc>
              <a:spcBef>
                <a:spcPts val="0"/>
              </a:spcBef>
              <a:spcAft>
                <a:spcPts val="0"/>
              </a:spcAft>
              <a:buSzPts val="1400"/>
              <a:buNone/>
            </a:pPr>
            <a:endParaRPr/>
          </a:p>
        </p:txBody>
      </p:sp>
      <p:sp>
        <p:nvSpPr>
          <p:cNvPr id="572" name="Google Shape;572;g109673fb4d6_1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8056e7cee_9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04800" algn="l" rtl="0">
              <a:lnSpc>
                <a:spcPct val="115000"/>
              </a:lnSpc>
              <a:spcBef>
                <a:spcPts val="0"/>
              </a:spcBef>
              <a:spcAft>
                <a:spcPts val="0"/>
              </a:spcAft>
              <a:buSzPts val="1200"/>
              <a:buChar char="-"/>
            </a:pPr>
            <a:r>
              <a:rPr lang="de-CH"/>
              <a:t>These control schemes require a good velocity estimate for a smooth and stable rendering of velocity-dependent force fields and a direct measurement of the interaction force</a:t>
            </a:r>
            <a:endParaRPr/>
          </a:p>
          <a:p>
            <a:pPr marL="457200" lvl="0" indent="-317500" algn="l" rtl="0">
              <a:lnSpc>
                <a:spcPct val="100000"/>
              </a:lnSpc>
              <a:spcBef>
                <a:spcPts val="0"/>
              </a:spcBef>
              <a:spcAft>
                <a:spcPts val="0"/>
              </a:spcAft>
              <a:buSzPts val="1400"/>
              <a:buChar char="-"/>
            </a:pPr>
            <a:r>
              <a:rPr lang="de-CH"/>
              <a:t>Values on the datasheet is for the motor, we need to convert it to the paddle using the geometry relationship</a:t>
            </a:r>
            <a:endParaRPr/>
          </a:p>
        </p:txBody>
      </p:sp>
      <p:sp>
        <p:nvSpPr>
          <p:cNvPr id="583" name="Google Shape;583;g108056e7cee_9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094d690be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We compare the performance of different velocity measurement methods.</a:t>
            </a:r>
            <a:endParaRPr/>
          </a:p>
        </p:txBody>
      </p:sp>
      <p:sp>
        <p:nvSpPr>
          <p:cNvPr id="599" name="Google Shape;599;g1094d690be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094d690be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Direct measurement of the velocity has get the fastest data. But noisy, after filtering, the curve is smooth and still faster than unfiltered velocity derived using derivative.</a:t>
            </a:r>
            <a:endParaRPr/>
          </a:p>
        </p:txBody>
      </p:sp>
      <p:sp>
        <p:nvSpPr>
          <p:cNvPr id="609" name="Google Shape;609;g1094d690be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089ad81bcc_6_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We also derived the transfer function for the force sensor</a:t>
            </a:r>
            <a:endParaRPr/>
          </a:p>
          <a:p>
            <a:pPr marL="457200" lvl="0" indent="-317500" algn="l" rtl="0">
              <a:lnSpc>
                <a:spcPct val="100000"/>
              </a:lnSpc>
              <a:spcBef>
                <a:spcPts val="0"/>
              </a:spcBef>
              <a:spcAft>
                <a:spcPts val="0"/>
              </a:spcAft>
              <a:buSzPts val="1400"/>
              <a:buChar char="-"/>
            </a:pPr>
            <a:r>
              <a:rPr lang="de-CH"/>
              <a:t>We then can use the sensors’ data to implement the impedance control with force feedback in the VI(next slide)</a:t>
            </a:r>
            <a:endParaRPr/>
          </a:p>
        </p:txBody>
      </p:sp>
      <p:sp>
        <p:nvSpPr>
          <p:cNvPr id="619" name="Google Shape;619;g1089ad81bcc_6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08056e7cee_4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a:t>Xiaowei</a:t>
            </a:r>
            <a:endParaRPr/>
          </a:p>
          <a:p>
            <a:pPr marL="457200" lvl="0" indent="-317500" algn="l" rtl="0">
              <a:lnSpc>
                <a:spcPct val="100000"/>
              </a:lnSpc>
              <a:spcBef>
                <a:spcPts val="0"/>
              </a:spcBef>
              <a:spcAft>
                <a:spcPts val="0"/>
              </a:spcAft>
              <a:buSzPts val="1400"/>
              <a:buChar char="-"/>
            </a:pPr>
            <a:r>
              <a:rPr lang="de-CH"/>
              <a:t>Desired torque is 0 in transparency mode</a:t>
            </a:r>
            <a:endParaRPr/>
          </a:p>
        </p:txBody>
      </p:sp>
      <p:sp>
        <p:nvSpPr>
          <p:cNvPr id="629" name="Google Shape;629;g108056e7cee_4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731838" y="1016000"/>
            <a:ext cx="10728325" cy="5256000"/>
          </a:xfrm>
          <a:prstGeom prst="rect">
            <a:avLst/>
          </a:prstGeom>
          <a:noFill/>
          <a:ln>
            <a:noFill/>
          </a:ln>
        </p:spPr>
      </p:sp>
      <p:sp>
        <p:nvSpPr>
          <p:cNvPr id="17" name="Google Shape;17;p2"/>
          <p:cNvSpPr txBox="1">
            <a:spLocks noGrp="1"/>
          </p:cNvSpPr>
          <p:nvPr>
            <p:ph type="ctrTitle"/>
          </p:nvPr>
        </p:nvSpPr>
        <p:spPr>
          <a:xfrm>
            <a:off x="0" y="2233538"/>
            <a:ext cx="5904000" cy="277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 name="Google Shape;18;p2"/>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9" name="Google Shape;19;p2"/>
          <p:cNvSpPr>
            <a:spLocks noGrp="1"/>
          </p:cNvSpPr>
          <p:nvPr>
            <p:ph type="pic" idx="3"/>
          </p:nvPr>
        </p:nvSpPr>
        <p:spPr>
          <a:xfrm>
            <a:off x="10200163" y="6489088"/>
            <a:ext cx="1260000" cy="180000"/>
          </a:xfrm>
          <a:prstGeom prst="rect">
            <a:avLst/>
          </a:prstGeom>
          <a:noFill/>
          <a:ln>
            <a:noFill/>
          </a:ln>
        </p:spPr>
      </p:sp>
      <p:sp>
        <p:nvSpPr>
          <p:cNvPr id="20" name="Google Shape;20;p2"/>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Arial"/>
                <a:ea typeface="Arial"/>
                <a:cs typeface="Arial"/>
                <a:sym typeface="Arial"/>
              </a:defRPr>
            </a:lvl1pPr>
            <a:lvl2pPr marL="0" lvl="1" indent="0" algn="r">
              <a:spcBef>
                <a:spcPts val="0"/>
              </a:spcBef>
              <a:buNone/>
              <a:defRPr sz="800" b="0" i="0" u="none" strike="noStrike" cap="none">
                <a:solidFill>
                  <a:schemeClr val="lt1"/>
                </a:solidFill>
                <a:latin typeface="Arial"/>
                <a:ea typeface="Arial"/>
                <a:cs typeface="Arial"/>
                <a:sym typeface="Arial"/>
              </a:defRPr>
            </a:lvl2pPr>
            <a:lvl3pPr marL="0" lvl="2" indent="0" algn="r">
              <a:spcBef>
                <a:spcPts val="0"/>
              </a:spcBef>
              <a:buNone/>
              <a:defRPr sz="800" b="0" i="0" u="none" strike="noStrike" cap="none">
                <a:solidFill>
                  <a:schemeClr val="lt1"/>
                </a:solidFill>
                <a:latin typeface="Arial"/>
                <a:ea typeface="Arial"/>
                <a:cs typeface="Arial"/>
                <a:sym typeface="Arial"/>
              </a:defRPr>
            </a:lvl3pPr>
            <a:lvl4pPr marL="0" lvl="3" indent="0" algn="r">
              <a:spcBef>
                <a:spcPts val="0"/>
              </a:spcBef>
              <a:buNone/>
              <a:defRPr sz="800" b="0" i="0" u="none" strike="noStrike" cap="none">
                <a:solidFill>
                  <a:schemeClr val="lt1"/>
                </a:solidFill>
                <a:latin typeface="Arial"/>
                <a:ea typeface="Arial"/>
                <a:cs typeface="Arial"/>
                <a:sym typeface="Arial"/>
              </a:defRPr>
            </a:lvl4pPr>
            <a:lvl5pPr marL="0" lvl="4" indent="0" algn="r">
              <a:spcBef>
                <a:spcPts val="0"/>
              </a:spcBef>
              <a:buNone/>
              <a:defRPr sz="800" b="0" i="0" u="none" strike="noStrike" cap="none">
                <a:solidFill>
                  <a:schemeClr val="lt1"/>
                </a:solidFill>
                <a:latin typeface="Arial"/>
                <a:ea typeface="Arial"/>
                <a:cs typeface="Arial"/>
                <a:sym typeface="Arial"/>
              </a:defRPr>
            </a:lvl5pPr>
            <a:lvl6pPr marL="0" lvl="5" indent="0" algn="r">
              <a:spcBef>
                <a:spcPts val="0"/>
              </a:spcBef>
              <a:buNone/>
              <a:defRPr sz="800" b="0" i="0" u="none" strike="noStrike" cap="none">
                <a:solidFill>
                  <a:schemeClr val="lt1"/>
                </a:solidFill>
                <a:latin typeface="Arial"/>
                <a:ea typeface="Arial"/>
                <a:cs typeface="Arial"/>
                <a:sym typeface="Arial"/>
              </a:defRPr>
            </a:lvl6pPr>
            <a:lvl7pPr marL="0" lvl="6" indent="0" algn="r">
              <a:spcBef>
                <a:spcPts val="0"/>
              </a:spcBef>
              <a:buNone/>
              <a:defRPr sz="800" b="0" i="0" u="none" strike="noStrike" cap="none">
                <a:solidFill>
                  <a:schemeClr val="lt1"/>
                </a:solidFill>
                <a:latin typeface="Arial"/>
                <a:ea typeface="Arial"/>
                <a:cs typeface="Arial"/>
                <a:sym typeface="Arial"/>
              </a:defRPr>
            </a:lvl7pPr>
            <a:lvl8pPr marL="0" lvl="7" indent="0" algn="r">
              <a:spcBef>
                <a:spcPts val="0"/>
              </a:spcBef>
              <a:buNone/>
              <a:defRPr sz="800" b="0" i="0" u="none" strike="noStrike" cap="none">
                <a:solidFill>
                  <a:schemeClr val="lt1"/>
                </a:solidFill>
                <a:latin typeface="Arial"/>
                <a:ea typeface="Arial"/>
                <a:cs typeface="Arial"/>
                <a:sym typeface="Arial"/>
              </a:defRPr>
            </a:lvl8pPr>
            <a:lvl9pPr marL="0" lvl="8" indent="0" algn="r">
              <a:spcBef>
                <a:spcPts val="0"/>
              </a:spcBef>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grpSp>
        <p:nvGrpSpPr>
          <p:cNvPr id="80" name="Google Shape;80;p11"/>
          <p:cNvGrpSpPr/>
          <p:nvPr/>
        </p:nvGrpSpPr>
        <p:grpSpPr>
          <a:xfrm>
            <a:off x="731837" y="6507088"/>
            <a:ext cx="978437" cy="159062"/>
            <a:chOff x="731837" y="6507088"/>
            <a:chExt cx="978437" cy="159062"/>
          </a:xfrm>
        </p:grpSpPr>
        <p:grpSp>
          <p:nvGrpSpPr>
            <p:cNvPr id="81" name="Google Shape;81;p11"/>
            <p:cNvGrpSpPr/>
            <p:nvPr/>
          </p:nvGrpSpPr>
          <p:grpSpPr>
            <a:xfrm>
              <a:off x="1266489" y="6555186"/>
              <a:ext cx="197463" cy="110964"/>
              <a:chOff x="1266489" y="6555186"/>
              <a:chExt cx="197463" cy="110964"/>
            </a:xfrm>
          </p:grpSpPr>
          <p:sp>
            <p:nvSpPr>
              <p:cNvPr id="82" name="Google Shape;82;p11"/>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11"/>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4" name="Google Shape;84;p11"/>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11"/>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86" name="Google Shape;86;p11"/>
            <p:cNvGrpSpPr/>
            <p:nvPr/>
          </p:nvGrpSpPr>
          <p:grpSpPr>
            <a:xfrm>
              <a:off x="1518879" y="6507337"/>
              <a:ext cx="191395" cy="158803"/>
              <a:chOff x="1518879" y="6507337"/>
              <a:chExt cx="191395" cy="158803"/>
            </a:xfrm>
          </p:grpSpPr>
          <p:sp>
            <p:nvSpPr>
              <p:cNvPr id="87" name="Google Shape;87;p11"/>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11"/>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9" name="Google Shape;89;p11"/>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11"/>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11"/>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11"/>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98" name="Google Shape;98;p12"/>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99" name="Google Shape;99;p12"/>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100"/>
        <p:cNvGrpSpPr/>
        <p:nvPr/>
      </p:nvGrpSpPr>
      <p:grpSpPr>
        <a:xfrm>
          <a:off x="0" y="0"/>
          <a:ext cx="0" cy="0"/>
          <a:chOff x="0" y="0"/>
          <a:chExt cx="0" cy="0"/>
        </a:xfrm>
      </p:grpSpPr>
      <p:sp>
        <p:nvSpPr>
          <p:cNvPr id="101" name="Google Shape;101;p1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104" name="Google Shape;104;p13"/>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05" name="Google Shape;105;p13"/>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4"/>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112" name="Google Shape;112;p14"/>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13" name="Google Shape;113;p14"/>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5"/>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1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120" name="Google Shape;120;p15"/>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21" name="Google Shape;121;p15"/>
          <p:cNvSpPr>
            <a:spLocks noGrp="1"/>
          </p:cNvSpPr>
          <p:nvPr>
            <p:ph type="pic" idx="2"/>
          </p:nvPr>
        </p:nvSpPr>
        <p:spPr>
          <a:xfrm>
            <a:off x="731838" y="1412875"/>
            <a:ext cx="5256000" cy="3420000"/>
          </a:xfrm>
          <a:prstGeom prst="rect">
            <a:avLst/>
          </a:prstGeom>
          <a:noFill/>
          <a:ln>
            <a:noFill/>
          </a:ln>
        </p:spPr>
      </p:sp>
      <p:sp>
        <p:nvSpPr>
          <p:cNvPr id="122" name="Google Shape;122;p15"/>
          <p:cNvSpPr>
            <a:spLocks noGrp="1"/>
          </p:cNvSpPr>
          <p:nvPr>
            <p:ph type="pic" idx="3"/>
          </p:nvPr>
        </p:nvSpPr>
        <p:spPr>
          <a:xfrm>
            <a:off x="6204162" y="1412875"/>
            <a:ext cx="5256000" cy="3420000"/>
          </a:xfrm>
          <a:prstGeom prst="rect">
            <a:avLst/>
          </a:prstGeom>
          <a:noFill/>
          <a:ln>
            <a:noFill/>
          </a:ln>
        </p:spPr>
      </p:sp>
      <p:sp>
        <p:nvSpPr>
          <p:cNvPr id="123" name="Google Shape;123;p15"/>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16"/>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130" name="Google Shape;130;p16"/>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131" name="Google Shape;131;p16"/>
          <p:cNvSpPr>
            <a:spLocks noGrp="1"/>
          </p:cNvSpPr>
          <p:nvPr>
            <p:ph type="pic" idx="2"/>
          </p:nvPr>
        </p:nvSpPr>
        <p:spPr>
          <a:xfrm>
            <a:off x="731838" y="1412875"/>
            <a:ext cx="3420000" cy="2484000"/>
          </a:xfrm>
          <a:prstGeom prst="rect">
            <a:avLst/>
          </a:prstGeom>
          <a:noFill/>
          <a:ln>
            <a:noFill/>
          </a:ln>
        </p:spPr>
      </p:sp>
      <p:sp>
        <p:nvSpPr>
          <p:cNvPr id="132" name="Google Shape;132;p16"/>
          <p:cNvSpPr>
            <a:spLocks noGrp="1"/>
          </p:cNvSpPr>
          <p:nvPr>
            <p:ph type="pic" idx="3"/>
          </p:nvPr>
        </p:nvSpPr>
        <p:spPr>
          <a:xfrm>
            <a:off x="8040162" y="1414800"/>
            <a:ext cx="3420000" cy="2484000"/>
          </a:xfrm>
          <a:prstGeom prst="rect">
            <a:avLst/>
          </a:prstGeom>
          <a:noFill/>
          <a:ln>
            <a:noFill/>
          </a:ln>
        </p:spPr>
      </p:sp>
      <p:sp>
        <p:nvSpPr>
          <p:cNvPr id="133" name="Google Shape;133;p16"/>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134"/>
        <p:cNvGrpSpPr/>
        <p:nvPr/>
      </p:nvGrpSpPr>
      <p:grpSpPr>
        <a:xfrm>
          <a:off x="0" y="0"/>
          <a:ext cx="0" cy="0"/>
          <a:chOff x="0" y="0"/>
          <a:chExt cx="0" cy="0"/>
        </a:xfrm>
      </p:grpSpPr>
      <p:sp>
        <p:nvSpPr>
          <p:cNvPr id="135" name="Google Shape;135;p1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7"/>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140" name="Google Shape;140;p17"/>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147"/>
        <p:cNvGrpSpPr/>
        <p:nvPr/>
      </p:nvGrpSpPr>
      <p:grpSpPr>
        <a:xfrm>
          <a:off x="0" y="0"/>
          <a:ext cx="0" cy="0"/>
          <a:chOff x="0" y="0"/>
          <a:chExt cx="0" cy="0"/>
        </a:xfrm>
      </p:grpSpPr>
      <p:sp>
        <p:nvSpPr>
          <p:cNvPr id="148" name="Google Shape;148;p19"/>
          <p:cNvSpPr>
            <a:spLocks noGrp="1"/>
          </p:cNvSpPr>
          <p:nvPr>
            <p:ph type="pic" idx="2"/>
          </p:nvPr>
        </p:nvSpPr>
        <p:spPr>
          <a:xfrm>
            <a:off x="731838" y="1016000"/>
            <a:ext cx="10728325" cy="5256000"/>
          </a:xfrm>
          <a:prstGeom prst="rect">
            <a:avLst/>
          </a:prstGeom>
          <a:noFill/>
          <a:ln>
            <a:noFill/>
          </a:ln>
        </p:spPr>
      </p:sp>
      <p:sp>
        <p:nvSpPr>
          <p:cNvPr id="149" name="Google Shape;149;p19"/>
          <p:cNvSpPr txBox="1">
            <a:spLocks noGrp="1"/>
          </p:cNvSpPr>
          <p:nvPr>
            <p:ph type="ctrTitle"/>
          </p:nvPr>
        </p:nvSpPr>
        <p:spPr>
          <a:xfrm>
            <a:off x="0" y="2233538"/>
            <a:ext cx="5904000" cy="277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0" name="Google Shape;150;p19"/>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51" name="Google Shape;151;p19"/>
          <p:cNvSpPr>
            <a:spLocks noGrp="1"/>
          </p:cNvSpPr>
          <p:nvPr>
            <p:ph type="pic" idx="3"/>
          </p:nvPr>
        </p:nvSpPr>
        <p:spPr>
          <a:xfrm>
            <a:off x="10200163" y="6489088"/>
            <a:ext cx="1260000" cy="180000"/>
          </a:xfrm>
          <a:prstGeom prst="rect">
            <a:avLst/>
          </a:prstGeom>
          <a:noFill/>
          <a:ln>
            <a:noFill/>
          </a:ln>
        </p:spPr>
      </p:sp>
      <p:sp>
        <p:nvSpPr>
          <p:cNvPr id="152" name="Google Shape;152;p19"/>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19"/>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0"/>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160" name="Google Shape;160;p20"/>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161"/>
        <p:cNvGrpSpPr/>
        <p:nvPr/>
      </p:nvGrpSpPr>
      <p:grpSpPr>
        <a:xfrm>
          <a:off x="0" y="0"/>
          <a:ext cx="0" cy="0"/>
          <a:chOff x="0" y="0"/>
          <a:chExt cx="0" cy="0"/>
        </a:xfrm>
      </p:grpSpPr>
      <p:sp>
        <p:nvSpPr>
          <p:cNvPr id="162" name="Google Shape;162;p21"/>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1"/>
          <p:cNvSpPr>
            <a:spLocks noGrp="1"/>
          </p:cNvSpPr>
          <p:nvPr>
            <p:ph type="pic" idx="2"/>
          </p:nvPr>
        </p:nvSpPr>
        <p:spPr>
          <a:xfrm>
            <a:off x="10200163" y="6489088"/>
            <a:ext cx="1260000" cy="180000"/>
          </a:xfrm>
          <a:prstGeom prst="rect">
            <a:avLst/>
          </a:prstGeom>
          <a:noFill/>
          <a:ln>
            <a:noFill/>
          </a:ln>
        </p:spPr>
      </p:sp>
      <p:pic>
        <p:nvPicPr>
          <p:cNvPr id="164" name="Google Shape;164;p21"/>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28" name="Google Shape;28;p3"/>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165"/>
        <p:cNvGrpSpPr/>
        <p:nvPr/>
      </p:nvGrpSpPr>
      <p:grpSpPr>
        <a:xfrm>
          <a:off x="0" y="0"/>
          <a:ext cx="0" cy="0"/>
          <a:chOff x="0" y="0"/>
          <a:chExt cx="0" cy="0"/>
        </a:xfrm>
      </p:grpSpPr>
      <p:sp>
        <p:nvSpPr>
          <p:cNvPr id="166" name="Google Shape;166;p22"/>
          <p:cNvSpPr>
            <a:spLocks noGrp="1"/>
          </p:cNvSpPr>
          <p:nvPr>
            <p:ph type="pic" idx="2"/>
          </p:nvPr>
        </p:nvSpPr>
        <p:spPr>
          <a:xfrm>
            <a:off x="731838" y="1016000"/>
            <a:ext cx="10728325" cy="5256000"/>
          </a:xfrm>
          <a:prstGeom prst="rect">
            <a:avLst/>
          </a:prstGeom>
          <a:noFill/>
          <a:ln>
            <a:noFill/>
          </a:ln>
        </p:spPr>
      </p:sp>
      <p:sp>
        <p:nvSpPr>
          <p:cNvPr id="167" name="Google Shape;167;p22"/>
          <p:cNvSpPr txBox="1">
            <a:spLocks noGrp="1"/>
          </p:cNvSpPr>
          <p:nvPr>
            <p:ph type="ctrTitle"/>
          </p:nvPr>
        </p:nvSpPr>
        <p:spPr>
          <a:xfrm>
            <a:off x="6504000" y="2957494"/>
            <a:ext cx="5688000" cy="2268000"/>
          </a:xfrm>
          <a:prstGeom prst="rect">
            <a:avLst/>
          </a:prstGeom>
          <a:solidFill>
            <a:schemeClr val="accent2"/>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8" name="Google Shape;168;p22"/>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69" name="Google Shape;169;p22"/>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2"/>
          <p:cNvSpPr>
            <a:spLocks noGrp="1"/>
          </p:cNvSpPr>
          <p:nvPr>
            <p:ph type="pic" idx="3"/>
          </p:nvPr>
        </p:nvSpPr>
        <p:spPr>
          <a:xfrm>
            <a:off x="10200163" y="6489088"/>
            <a:ext cx="1260000" cy="180000"/>
          </a:xfrm>
          <a:prstGeom prst="rect">
            <a:avLst/>
          </a:prstGeom>
          <a:noFill/>
          <a:ln>
            <a:noFill/>
          </a:ln>
        </p:spPr>
      </p:sp>
      <p:sp>
        <p:nvSpPr>
          <p:cNvPr id="171" name="Google Shape;171;p22"/>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172"/>
        <p:cNvGrpSpPr/>
        <p:nvPr/>
      </p:nvGrpSpPr>
      <p:grpSpPr>
        <a:xfrm>
          <a:off x="0" y="0"/>
          <a:ext cx="0" cy="0"/>
          <a:chOff x="0" y="0"/>
          <a:chExt cx="0" cy="0"/>
        </a:xfrm>
      </p:grpSpPr>
      <p:sp>
        <p:nvSpPr>
          <p:cNvPr id="173" name="Google Shape;173;p23"/>
          <p:cNvSpPr/>
          <p:nvPr/>
        </p:nvSpPr>
        <p:spPr>
          <a:xfrm>
            <a:off x="731838" y="1016000"/>
            <a:ext cx="10728325" cy="5257800"/>
          </a:xfrm>
          <a:prstGeom prst="rect">
            <a:avLst/>
          </a:prstGeom>
          <a:solidFill>
            <a:srgbClr val="485A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4" name="Google Shape;174;p23"/>
          <p:cNvSpPr txBox="1">
            <a:spLocks noGrp="1"/>
          </p:cNvSpPr>
          <p:nvPr>
            <p:ph type="ctrTitle"/>
          </p:nvPr>
        </p:nvSpPr>
        <p:spPr>
          <a:xfrm>
            <a:off x="-1" y="1940405"/>
            <a:ext cx="10188000" cy="3420000"/>
          </a:xfrm>
          <a:prstGeom prst="rect">
            <a:avLst/>
          </a:prstGeom>
          <a:solidFill>
            <a:srgbClr val="72791C"/>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5" name="Google Shape;175;p23"/>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76" name="Google Shape;176;p23"/>
          <p:cNvSpPr txBox="1">
            <a:spLocks noGrp="1"/>
          </p:cNvSpPr>
          <p:nvPr>
            <p:ph type="body" idx="1"/>
          </p:nvPr>
        </p:nvSpPr>
        <p:spPr>
          <a:xfrm>
            <a:off x="1078516" y="4217884"/>
            <a:ext cx="864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23"/>
          <p:cNvSpPr>
            <a:spLocks noGrp="1"/>
          </p:cNvSpPr>
          <p:nvPr>
            <p:ph type="pic" idx="2"/>
          </p:nvPr>
        </p:nvSpPr>
        <p:spPr>
          <a:xfrm>
            <a:off x="10200163" y="6489088"/>
            <a:ext cx="1260000" cy="180000"/>
          </a:xfrm>
          <a:prstGeom prst="rect">
            <a:avLst/>
          </a:prstGeom>
          <a:noFill/>
          <a:ln>
            <a:noFill/>
          </a:ln>
        </p:spPr>
      </p:sp>
      <p:sp>
        <p:nvSpPr>
          <p:cNvPr id="178" name="Google Shape;178;p23"/>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179"/>
        <p:cNvGrpSpPr/>
        <p:nvPr/>
      </p:nvGrpSpPr>
      <p:grpSpPr>
        <a:xfrm>
          <a:off x="0" y="0"/>
          <a:ext cx="0" cy="0"/>
          <a:chOff x="0" y="0"/>
          <a:chExt cx="0" cy="0"/>
        </a:xfrm>
      </p:grpSpPr>
      <p:sp>
        <p:nvSpPr>
          <p:cNvPr id="180" name="Google Shape;180;p24"/>
          <p:cNvSpPr txBox="1">
            <a:spLocks noGrp="1"/>
          </p:cNvSpPr>
          <p:nvPr>
            <p:ph type="ctrTitle"/>
          </p:nvPr>
        </p:nvSpPr>
        <p:spPr>
          <a:xfrm>
            <a:off x="731837" y="1016000"/>
            <a:ext cx="10728326" cy="5256000"/>
          </a:xfrm>
          <a:prstGeom prst="rect">
            <a:avLst/>
          </a:prstGeom>
          <a:solidFill>
            <a:schemeClr val="accent2"/>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1" name="Google Shape;181;p24"/>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182" name="Google Shape;182;p24"/>
          <p:cNvSpPr txBox="1">
            <a:spLocks noGrp="1"/>
          </p:cNvSpPr>
          <p:nvPr>
            <p:ph type="body" idx="1"/>
          </p:nvPr>
        </p:nvSpPr>
        <p:spPr>
          <a:xfrm>
            <a:off x="1078515" y="5122625"/>
            <a:ext cx="10044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24"/>
          <p:cNvSpPr>
            <a:spLocks noGrp="1"/>
          </p:cNvSpPr>
          <p:nvPr>
            <p:ph type="pic" idx="2"/>
          </p:nvPr>
        </p:nvSpPr>
        <p:spPr>
          <a:xfrm>
            <a:off x="10200163" y="6489088"/>
            <a:ext cx="1260000" cy="180000"/>
          </a:xfrm>
          <a:prstGeom prst="rect">
            <a:avLst/>
          </a:prstGeom>
          <a:noFill/>
          <a:ln>
            <a:noFill/>
          </a:ln>
        </p:spPr>
      </p:sp>
      <p:sp>
        <p:nvSpPr>
          <p:cNvPr id="184" name="Google Shape;184;p24"/>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185"/>
        <p:cNvGrpSpPr/>
        <p:nvPr/>
      </p:nvGrpSpPr>
      <p:grpSpPr>
        <a:xfrm>
          <a:off x="0" y="0"/>
          <a:ext cx="0" cy="0"/>
          <a:chOff x="0" y="0"/>
          <a:chExt cx="0" cy="0"/>
        </a:xfrm>
      </p:grpSpPr>
      <p:sp>
        <p:nvSpPr>
          <p:cNvPr id="186" name="Google Shape;186;p25"/>
          <p:cNvSpPr>
            <a:spLocks noGrp="1"/>
          </p:cNvSpPr>
          <p:nvPr>
            <p:ph type="pic" idx="2"/>
          </p:nvPr>
        </p:nvSpPr>
        <p:spPr>
          <a:xfrm>
            <a:off x="731838" y="1016000"/>
            <a:ext cx="10728325" cy="5256000"/>
          </a:xfrm>
          <a:prstGeom prst="rect">
            <a:avLst/>
          </a:prstGeom>
          <a:noFill/>
          <a:ln>
            <a:noFill/>
          </a:ln>
        </p:spPr>
      </p:sp>
      <p:sp>
        <p:nvSpPr>
          <p:cNvPr id="187" name="Google Shape;187;p25"/>
          <p:cNvSpPr txBox="1">
            <a:spLocks noGrp="1"/>
          </p:cNvSpPr>
          <p:nvPr>
            <p:ph type="ctrTitle"/>
          </p:nvPr>
        </p:nvSpPr>
        <p:spPr>
          <a:xfrm>
            <a:off x="0" y="2233538"/>
            <a:ext cx="5904000" cy="2772000"/>
          </a:xfrm>
          <a:prstGeom prst="rect">
            <a:avLst/>
          </a:prstGeom>
          <a:solidFill>
            <a:srgbClr val="007A96"/>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8" name="Google Shape;188;p25"/>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189" name="Google Shape;189;p25"/>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25"/>
          <p:cNvSpPr>
            <a:spLocks noGrp="1"/>
          </p:cNvSpPr>
          <p:nvPr>
            <p:ph type="pic" idx="3"/>
          </p:nvPr>
        </p:nvSpPr>
        <p:spPr>
          <a:xfrm>
            <a:off x="10200163" y="6489088"/>
            <a:ext cx="1260000" cy="180000"/>
          </a:xfrm>
          <a:prstGeom prst="rect">
            <a:avLst/>
          </a:prstGeom>
          <a:noFill/>
          <a:ln>
            <a:noFill/>
          </a:ln>
        </p:spPr>
      </p:sp>
      <p:sp>
        <p:nvSpPr>
          <p:cNvPr id="191" name="Google Shape;191;p25"/>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26"/>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2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2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198" name="Google Shape;198;p26"/>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27"/>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2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2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2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05" name="Google Shape;205;p27"/>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06" name="Google Shape;206;p27"/>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2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2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2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grpSp>
        <p:nvGrpSpPr>
          <p:cNvPr id="212" name="Google Shape;212;p28"/>
          <p:cNvGrpSpPr/>
          <p:nvPr/>
        </p:nvGrpSpPr>
        <p:grpSpPr>
          <a:xfrm>
            <a:off x="731837" y="6507088"/>
            <a:ext cx="978437" cy="159062"/>
            <a:chOff x="731837" y="6507088"/>
            <a:chExt cx="978437" cy="159062"/>
          </a:xfrm>
        </p:grpSpPr>
        <p:grpSp>
          <p:nvGrpSpPr>
            <p:cNvPr id="213" name="Google Shape;213;p28"/>
            <p:cNvGrpSpPr/>
            <p:nvPr/>
          </p:nvGrpSpPr>
          <p:grpSpPr>
            <a:xfrm>
              <a:off x="1266489" y="6555186"/>
              <a:ext cx="197463" cy="110964"/>
              <a:chOff x="1266489" y="6555186"/>
              <a:chExt cx="197463" cy="110964"/>
            </a:xfrm>
          </p:grpSpPr>
          <p:sp>
            <p:nvSpPr>
              <p:cNvPr id="214" name="Google Shape;214;p28"/>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Google Shape;215;p28"/>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16" name="Google Shape;216;p28"/>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p28"/>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18" name="Google Shape;218;p28"/>
            <p:cNvGrpSpPr/>
            <p:nvPr/>
          </p:nvGrpSpPr>
          <p:grpSpPr>
            <a:xfrm>
              <a:off x="1518879" y="6507337"/>
              <a:ext cx="191395" cy="158803"/>
              <a:chOff x="1518879" y="6507337"/>
              <a:chExt cx="191395" cy="158803"/>
            </a:xfrm>
          </p:grpSpPr>
          <p:sp>
            <p:nvSpPr>
              <p:cNvPr id="219" name="Google Shape;219;p28"/>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p28"/>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21" name="Google Shape;221;p28"/>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 name="Google Shape;222;p28"/>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 name="Google Shape;223;p28"/>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p28"/>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2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2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29"/>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30" name="Google Shape;230;p29"/>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31" name="Google Shape;231;p29"/>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232"/>
        <p:cNvGrpSpPr/>
        <p:nvPr/>
      </p:nvGrpSpPr>
      <p:grpSpPr>
        <a:xfrm>
          <a:off x="0" y="0"/>
          <a:ext cx="0" cy="0"/>
          <a:chOff x="0" y="0"/>
          <a:chExt cx="0" cy="0"/>
        </a:xfrm>
      </p:grpSpPr>
      <p:sp>
        <p:nvSpPr>
          <p:cNvPr id="233" name="Google Shape;233;p3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3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3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36" name="Google Shape;236;p30"/>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37" name="Google Shape;237;p30"/>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31"/>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3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3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3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44" name="Google Shape;244;p31"/>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45" name="Google Shape;245;p31"/>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
          <p:cNvSpPr>
            <a:spLocks noGrp="1"/>
          </p:cNvSpPr>
          <p:nvPr>
            <p:ph type="pic" idx="2"/>
          </p:nvPr>
        </p:nvSpPr>
        <p:spPr>
          <a:xfrm>
            <a:off x="10200163" y="6489088"/>
            <a:ext cx="1260000" cy="180000"/>
          </a:xfrm>
          <a:prstGeom prst="rect">
            <a:avLst/>
          </a:prstGeom>
          <a:noFill/>
          <a:ln>
            <a:noFill/>
          </a:ln>
        </p:spPr>
      </p:sp>
      <p:pic>
        <p:nvPicPr>
          <p:cNvPr id="32" name="Google Shape;32;p4"/>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32"/>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3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3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32"/>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52" name="Google Shape;252;p32"/>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53" name="Google Shape;253;p32"/>
          <p:cNvSpPr>
            <a:spLocks noGrp="1"/>
          </p:cNvSpPr>
          <p:nvPr>
            <p:ph type="pic" idx="2"/>
          </p:nvPr>
        </p:nvSpPr>
        <p:spPr>
          <a:xfrm>
            <a:off x="731838" y="1412875"/>
            <a:ext cx="5256000" cy="3420000"/>
          </a:xfrm>
          <a:prstGeom prst="rect">
            <a:avLst/>
          </a:prstGeom>
          <a:noFill/>
          <a:ln>
            <a:noFill/>
          </a:ln>
        </p:spPr>
      </p:sp>
      <p:sp>
        <p:nvSpPr>
          <p:cNvPr id="254" name="Google Shape;254;p32"/>
          <p:cNvSpPr>
            <a:spLocks noGrp="1"/>
          </p:cNvSpPr>
          <p:nvPr>
            <p:ph type="pic" idx="3"/>
          </p:nvPr>
        </p:nvSpPr>
        <p:spPr>
          <a:xfrm>
            <a:off x="6204162" y="1412875"/>
            <a:ext cx="5256000" cy="3420000"/>
          </a:xfrm>
          <a:prstGeom prst="rect">
            <a:avLst/>
          </a:prstGeom>
          <a:noFill/>
          <a:ln>
            <a:noFill/>
          </a:ln>
        </p:spPr>
      </p:sp>
      <p:sp>
        <p:nvSpPr>
          <p:cNvPr id="255" name="Google Shape;255;p32"/>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256"/>
        <p:cNvGrpSpPr/>
        <p:nvPr/>
      </p:nvGrpSpPr>
      <p:grpSpPr>
        <a:xfrm>
          <a:off x="0" y="0"/>
          <a:ext cx="0" cy="0"/>
          <a:chOff x="0" y="0"/>
          <a:chExt cx="0" cy="0"/>
        </a:xfrm>
      </p:grpSpPr>
      <p:sp>
        <p:nvSpPr>
          <p:cNvPr id="257" name="Google Shape;257;p33"/>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33"/>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3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p3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3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62" name="Google Shape;262;p33"/>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263" name="Google Shape;263;p33"/>
          <p:cNvSpPr>
            <a:spLocks noGrp="1"/>
          </p:cNvSpPr>
          <p:nvPr>
            <p:ph type="pic" idx="2"/>
          </p:nvPr>
        </p:nvSpPr>
        <p:spPr>
          <a:xfrm>
            <a:off x="731838" y="1412875"/>
            <a:ext cx="3420000" cy="2484000"/>
          </a:xfrm>
          <a:prstGeom prst="rect">
            <a:avLst/>
          </a:prstGeom>
          <a:noFill/>
          <a:ln>
            <a:noFill/>
          </a:ln>
        </p:spPr>
      </p:sp>
      <p:sp>
        <p:nvSpPr>
          <p:cNvPr id="264" name="Google Shape;264;p33"/>
          <p:cNvSpPr>
            <a:spLocks noGrp="1"/>
          </p:cNvSpPr>
          <p:nvPr>
            <p:ph type="pic" idx="3"/>
          </p:nvPr>
        </p:nvSpPr>
        <p:spPr>
          <a:xfrm>
            <a:off x="8040162" y="1414800"/>
            <a:ext cx="3420000" cy="2484000"/>
          </a:xfrm>
          <a:prstGeom prst="rect">
            <a:avLst/>
          </a:prstGeom>
          <a:noFill/>
          <a:ln>
            <a:noFill/>
          </a:ln>
        </p:spPr>
      </p:sp>
      <p:sp>
        <p:nvSpPr>
          <p:cNvPr id="265" name="Google Shape;265;p33"/>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34"/>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3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p3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p3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72" name="Google Shape;272;p34"/>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279"/>
        <p:cNvGrpSpPr/>
        <p:nvPr/>
      </p:nvGrpSpPr>
      <p:grpSpPr>
        <a:xfrm>
          <a:off x="0" y="0"/>
          <a:ext cx="0" cy="0"/>
          <a:chOff x="0" y="0"/>
          <a:chExt cx="0" cy="0"/>
        </a:xfrm>
      </p:grpSpPr>
      <p:sp>
        <p:nvSpPr>
          <p:cNvPr id="280" name="Google Shape;280;p3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36"/>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3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3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4" name="Google Shape;284;p3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285" name="Google Shape;285;p36"/>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286"/>
        <p:cNvGrpSpPr/>
        <p:nvPr/>
      </p:nvGrpSpPr>
      <p:grpSpPr>
        <a:xfrm>
          <a:off x="0" y="0"/>
          <a:ext cx="0" cy="0"/>
          <a:chOff x="0" y="0"/>
          <a:chExt cx="0" cy="0"/>
        </a:xfrm>
      </p:grpSpPr>
      <p:sp>
        <p:nvSpPr>
          <p:cNvPr id="287" name="Google Shape;287;p37"/>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37"/>
          <p:cNvSpPr>
            <a:spLocks noGrp="1"/>
          </p:cNvSpPr>
          <p:nvPr>
            <p:ph type="pic" idx="2"/>
          </p:nvPr>
        </p:nvSpPr>
        <p:spPr>
          <a:xfrm>
            <a:off x="10200163" y="6489088"/>
            <a:ext cx="1260000" cy="180000"/>
          </a:xfrm>
          <a:prstGeom prst="rect">
            <a:avLst/>
          </a:prstGeom>
          <a:noFill/>
          <a:ln>
            <a:noFill/>
          </a:ln>
        </p:spPr>
      </p:sp>
      <p:pic>
        <p:nvPicPr>
          <p:cNvPr id="289" name="Google Shape;289;p37"/>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290"/>
        <p:cNvGrpSpPr/>
        <p:nvPr/>
      </p:nvGrpSpPr>
      <p:grpSpPr>
        <a:xfrm>
          <a:off x="0" y="0"/>
          <a:ext cx="0" cy="0"/>
          <a:chOff x="0" y="0"/>
          <a:chExt cx="0" cy="0"/>
        </a:xfrm>
      </p:grpSpPr>
      <p:sp>
        <p:nvSpPr>
          <p:cNvPr id="291" name="Google Shape;291;p38"/>
          <p:cNvSpPr>
            <a:spLocks noGrp="1"/>
          </p:cNvSpPr>
          <p:nvPr>
            <p:ph type="pic" idx="2"/>
          </p:nvPr>
        </p:nvSpPr>
        <p:spPr>
          <a:xfrm>
            <a:off x="731838" y="1016000"/>
            <a:ext cx="10728325" cy="5256000"/>
          </a:xfrm>
          <a:prstGeom prst="rect">
            <a:avLst/>
          </a:prstGeom>
          <a:noFill/>
          <a:ln>
            <a:noFill/>
          </a:ln>
        </p:spPr>
      </p:sp>
      <p:sp>
        <p:nvSpPr>
          <p:cNvPr id="292" name="Google Shape;292;p38"/>
          <p:cNvSpPr txBox="1">
            <a:spLocks noGrp="1"/>
          </p:cNvSpPr>
          <p:nvPr>
            <p:ph type="ctrTitle"/>
          </p:nvPr>
        </p:nvSpPr>
        <p:spPr>
          <a:xfrm>
            <a:off x="0" y="2233538"/>
            <a:ext cx="5904000" cy="277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93" name="Google Shape;293;p38"/>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294" name="Google Shape;294;p38"/>
          <p:cNvSpPr>
            <a:spLocks noGrp="1"/>
          </p:cNvSpPr>
          <p:nvPr>
            <p:ph type="pic" idx="3"/>
          </p:nvPr>
        </p:nvSpPr>
        <p:spPr>
          <a:xfrm>
            <a:off x="10200163" y="6489088"/>
            <a:ext cx="1260000" cy="180000"/>
          </a:xfrm>
          <a:prstGeom prst="rect">
            <a:avLst/>
          </a:prstGeom>
          <a:noFill/>
          <a:ln>
            <a:noFill/>
          </a:ln>
        </p:spPr>
      </p:sp>
      <p:sp>
        <p:nvSpPr>
          <p:cNvPr id="295" name="Google Shape;295;p38"/>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38"/>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297"/>
        <p:cNvGrpSpPr/>
        <p:nvPr/>
      </p:nvGrpSpPr>
      <p:grpSpPr>
        <a:xfrm>
          <a:off x="0" y="0"/>
          <a:ext cx="0" cy="0"/>
          <a:chOff x="0" y="0"/>
          <a:chExt cx="0" cy="0"/>
        </a:xfrm>
      </p:grpSpPr>
      <p:sp>
        <p:nvSpPr>
          <p:cNvPr id="298" name="Google Shape;298;p39"/>
          <p:cNvSpPr>
            <a:spLocks noGrp="1"/>
          </p:cNvSpPr>
          <p:nvPr>
            <p:ph type="pic" idx="2"/>
          </p:nvPr>
        </p:nvSpPr>
        <p:spPr>
          <a:xfrm>
            <a:off x="731838" y="1016000"/>
            <a:ext cx="10728325" cy="5256000"/>
          </a:xfrm>
          <a:prstGeom prst="rect">
            <a:avLst/>
          </a:prstGeom>
          <a:noFill/>
          <a:ln>
            <a:noFill/>
          </a:ln>
        </p:spPr>
      </p:sp>
      <p:sp>
        <p:nvSpPr>
          <p:cNvPr id="299" name="Google Shape;299;p39"/>
          <p:cNvSpPr txBox="1">
            <a:spLocks noGrp="1"/>
          </p:cNvSpPr>
          <p:nvPr>
            <p:ph type="ctrTitle"/>
          </p:nvPr>
        </p:nvSpPr>
        <p:spPr>
          <a:xfrm>
            <a:off x="6504000" y="2957494"/>
            <a:ext cx="5688000" cy="2268000"/>
          </a:xfrm>
          <a:prstGeom prst="rect">
            <a:avLst/>
          </a:prstGeom>
          <a:solidFill>
            <a:schemeClr val="accent2"/>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00" name="Google Shape;300;p39"/>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301" name="Google Shape;301;p39"/>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39"/>
          <p:cNvSpPr>
            <a:spLocks noGrp="1"/>
          </p:cNvSpPr>
          <p:nvPr>
            <p:ph type="pic" idx="3"/>
          </p:nvPr>
        </p:nvSpPr>
        <p:spPr>
          <a:xfrm>
            <a:off x="10200163" y="6489088"/>
            <a:ext cx="1260000" cy="180000"/>
          </a:xfrm>
          <a:prstGeom prst="rect">
            <a:avLst/>
          </a:prstGeom>
          <a:noFill/>
          <a:ln>
            <a:noFill/>
          </a:ln>
        </p:spPr>
      </p:sp>
      <p:sp>
        <p:nvSpPr>
          <p:cNvPr id="303" name="Google Shape;303;p39"/>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304"/>
        <p:cNvGrpSpPr/>
        <p:nvPr/>
      </p:nvGrpSpPr>
      <p:grpSpPr>
        <a:xfrm>
          <a:off x="0" y="0"/>
          <a:ext cx="0" cy="0"/>
          <a:chOff x="0" y="0"/>
          <a:chExt cx="0" cy="0"/>
        </a:xfrm>
      </p:grpSpPr>
      <p:sp>
        <p:nvSpPr>
          <p:cNvPr id="305" name="Google Shape;305;p40"/>
          <p:cNvSpPr/>
          <p:nvPr/>
        </p:nvSpPr>
        <p:spPr>
          <a:xfrm>
            <a:off x="731838" y="1016000"/>
            <a:ext cx="10728325" cy="5257800"/>
          </a:xfrm>
          <a:prstGeom prst="rect">
            <a:avLst/>
          </a:prstGeom>
          <a:solidFill>
            <a:srgbClr val="485A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6" name="Google Shape;306;p40"/>
          <p:cNvSpPr txBox="1">
            <a:spLocks noGrp="1"/>
          </p:cNvSpPr>
          <p:nvPr>
            <p:ph type="ctrTitle"/>
          </p:nvPr>
        </p:nvSpPr>
        <p:spPr>
          <a:xfrm>
            <a:off x="-1" y="1940405"/>
            <a:ext cx="10188000" cy="3420000"/>
          </a:xfrm>
          <a:prstGeom prst="rect">
            <a:avLst/>
          </a:prstGeom>
          <a:solidFill>
            <a:srgbClr val="72791C"/>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07" name="Google Shape;307;p40"/>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308" name="Google Shape;308;p40"/>
          <p:cNvSpPr txBox="1">
            <a:spLocks noGrp="1"/>
          </p:cNvSpPr>
          <p:nvPr>
            <p:ph type="body" idx="1"/>
          </p:nvPr>
        </p:nvSpPr>
        <p:spPr>
          <a:xfrm>
            <a:off x="1078516" y="4217884"/>
            <a:ext cx="864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40"/>
          <p:cNvSpPr>
            <a:spLocks noGrp="1"/>
          </p:cNvSpPr>
          <p:nvPr>
            <p:ph type="pic" idx="2"/>
          </p:nvPr>
        </p:nvSpPr>
        <p:spPr>
          <a:xfrm>
            <a:off x="10200163" y="6489088"/>
            <a:ext cx="1260000" cy="180000"/>
          </a:xfrm>
          <a:prstGeom prst="rect">
            <a:avLst/>
          </a:prstGeom>
          <a:noFill/>
          <a:ln>
            <a:noFill/>
          </a:ln>
        </p:spPr>
      </p:sp>
      <p:sp>
        <p:nvSpPr>
          <p:cNvPr id="310" name="Google Shape;310;p40"/>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311"/>
        <p:cNvGrpSpPr/>
        <p:nvPr/>
      </p:nvGrpSpPr>
      <p:grpSpPr>
        <a:xfrm>
          <a:off x="0" y="0"/>
          <a:ext cx="0" cy="0"/>
          <a:chOff x="0" y="0"/>
          <a:chExt cx="0" cy="0"/>
        </a:xfrm>
      </p:grpSpPr>
      <p:sp>
        <p:nvSpPr>
          <p:cNvPr id="312" name="Google Shape;312;p41"/>
          <p:cNvSpPr txBox="1">
            <a:spLocks noGrp="1"/>
          </p:cNvSpPr>
          <p:nvPr>
            <p:ph type="ctrTitle"/>
          </p:nvPr>
        </p:nvSpPr>
        <p:spPr>
          <a:xfrm>
            <a:off x="731837" y="1016000"/>
            <a:ext cx="10728326" cy="5256000"/>
          </a:xfrm>
          <a:prstGeom prst="rect">
            <a:avLst/>
          </a:prstGeom>
          <a:solidFill>
            <a:schemeClr val="accent2"/>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13" name="Google Shape;313;p41"/>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314" name="Google Shape;314;p41"/>
          <p:cNvSpPr txBox="1">
            <a:spLocks noGrp="1"/>
          </p:cNvSpPr>
          <p:nvPr>
            <p:ph type="body" idx="1"/>
          </p:nvPr>
        </p:nvSpPr>
        <p:spPr>
          <a:xfrm>
            <a:off x="1078515" y="5122625"/>
            <a:ext cx="10044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41"/>
          <p:cNvSpPr>
            <a:spLocks noGrp="1"/>
          </p:cNvSpPr>
          <p:nvPr>
            <p:ph type="pic" idx="2"/>
          </p:nvPr>
        </p:nvSpPr>
        <p:spPr>
          <a:xfrm>
            <a:off x="10200163" y="6489088"/>
            <a:ext cx="1260000" cy="180000"/>
          </a:xfrm>
          <a:prstGeom prst="rect">
            <a:avLst/>
          </a:prstGeom>
          <a:noFill/>
          <a:ln>
            <a:noFill/>
          </a:ln>
        </p:spPr>
      </p:sp>
      <p:sp>
        <p:nvSpPr>
          <p:cNvPr id="316" name="Google Shape;316;p41"/>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317"/>
        <p:cNvGrpSpPr/>
        <p:nvPr/>
      </p:nvGrpSpPr>
      <p:grpSpPr>
        <a:xfrm>
          <a:off x="0" y="0"/>
          <a:ext cx="0" cy="0"/>
          <a:chOff x="0" y="0"/>
          <a:chExt cx="0" cy="0"/>
        </a:xfrm>
      </p:grpSpPr>
      <p:sp>
        <p:nvSpPr>
          <p:cNvPr id="318" name="Google Shape;318;p42"/>
          <p:cNvSpPr>
            <a:spLocks noGrp="1"/>
          </p:cNvSpPr>
          <p:nvPr>
            <p:ph type="pic" idx="2"/>
          </p:nvPr>
        </p:nvSpPr>
        <p:spPr>
          <a:xfrm>
            <a:off x="731838" y="1016000"/>
            <a:ext cx="10728325" cy="5256000"/>
          </a:xfrm>
          <a:prstGeom prst="rect">
            <a:avLst/>
          </a:prstGeom>
          <a:noFill/>
          <a:ln>
            <a:noFill/>
          </a:ln>
        </p:spPr>
      </p:sp>
      <p:sp>
        <p:nvSpPr>
          <p:cNvPr id="319" name="Google Shape;319;p42"/>
          <p:cNvSpPr txBox="1">
            <a:spLocks noGrp="1"/>
          </p:cNvSpPr>
          <p:nvPr>
            <p:ph type="ctrTitle"/>
          </p:nvPr>
        </p:nvSpPr>
        <p:spPr>
          <a:xfrm>
            <a:off x="0" y="2233538"/>
            <a:ext cx="5904000" cy="2772000"/>
          </a:xfrm>
          <a:prstGeom prst="rect">
            <a:avLst/>
          </a:prstGeom>
          <a:solidFill>
            <a:srgbClr val="007A96"/>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20" name="Google Shape;320;p42"/>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321" name="Google Shape;321;p42"/>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42"/>
          <p:cNvSpPr>
            <a:spLocks noGrp="1"/>
          </p:cNvSpPr>
          <p:nvPr>
            <p:ph type="pic" idx="3"/>
          </p:nvPr>
        </p:nvSpPr>
        <p:spPr>
          <a:xfrm>
            <a:off x="10200163" y="6489088"/>
            <a:ext cx="1260000" cy="180000"/>
          </a:xfrm>
          <a:prstGeom prst="rect">
            <a:avLst/>
          </a:prstGeom>
          <a:noFill/>
          <a:ln>
            <a:noFill/>
          </a:ln>
        </p:spPr>
      </p:sp>
      <p:sp>
        <p:nvSpPr>
          <p:cNvPr id="323" name="Google Shape;323;p42"/>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33"/>
        <p:cNvGrpSpPr/>
        <p:nvPr/>
      </p:nvGrpSpPr>
      <p:grpSpPr>
        <a:xfrm>
          <a:off x="0" y="0"/>
          <a:ext cx="0" cy="0"/>
          <a:chOff x="0" y="0"/>
          <a:chExt cx="0" cy="0"/>
        </a:xfrm>
      </p:grpSpPr>
      <p:sp>
        <p:nvSpPr>
          <p:cNvPr id="34" name="Google Shape;34;p5"/>
          <p:cNvSpPr>
            <a:spLocks noGrp="1"/>
          </p:cNvSpPr>
          <p:nvPr>
            <p:ph type="pic" idx="2"/>
          </p:nvPr>
        </p:nvSpPr>
        <p:spPr>
          <a:xfrm>
            <a:off x="731838" y="1016000"/>
            <a:ext cx="10728325" cy="5256000"/>
          </a:xfrm>
          <a:prstGeom prst="rect">
            <a:avLst/>
          </a:prstGeom>
          <a:noFill/>
          <a:ln>
            <a:noFill/>
          </a:ln>
        </p:spPr>
      </p:sp>
      <p:sp>
        <p:nvSpPr>
          <p:cNvPr id="35" name="Google Shape;35;p5"/>
          <p:cNvSpPr txBox="1">
            <a:spLocks noGrp="1"/>
          </p:cNvSpPr>
          <p:nvPr>
            <p:ph type="ctrTitle"/>
          </p:nvPr>
        </p:nvSpPr>
        <p:spPr>
          <a:xfrm>
            <a:off x="6504000" y="2957494"/>
            <a:ext cx="5688000" cy="2268000"/>
          </a:xfrm>
          <a:prstGeom prst="rect">
            <a:avLst/>
          </a:prstGeom>
          <a:solidFill>
            <a:schemeClr val="accent2"/>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6" name="Google Shape;36;p5"/>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37" name="Google Shape;37;p5"/>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5"/>
          <p:cNvSpPr>
            <a:spLocks noGrp="1"/>
          </p:cNvSpPr>
          <p:nvPr>
            <p:ph type="pic" idx="3"/>
          </p:nvPr>
        </p:nvSpPr>
        <p:spPr>
          <a:xfrm>
            <a:off x="10200163" y="6489088"/>
            <a:ext cx="1260000" cy="180000"/>
          </a:xfrm>
          <a:prstGeom prst="rect">
            <a:avLst/>
          </a:prstGeom>
          <a:noFill/>
          <a:ln>
            <a:noFill/>
          </a:ln>
        </p:spPr>
      </p:sp>
      <p:sp>
        <p:nvSpPr>
          <p:cNvPr id="39" name="Google Shape;39;p5"/>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24"/>
        <p:cNvGrpSpPr/>
        <p:nvPr/>
      </p:nvGrpSpPr>
      <p:grpSpPr>
        <a:xfrm>
          <a:off x="0" y="0"/>
          <a:ext cx="0" cy="0"/>
          <a:chOff x="0" y="0"/>
          <a:chExt cx="0" cy="0"/>
        </a:xfrm>
      </p:grpSpPr>
      <p:sp>
        <p:nvSpPr>
          <p:cNvPr id="325" name="Google Shape;325;p43"/>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6" name="Google Shape;326;p43"/>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4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8" name="Google Shape;328;p4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9" name="Google Shape;329;p4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30" name="Google Shape;330;p43"/>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3" name="Google Shape;333;p44"/>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4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4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6" name="Google Shape;336;p4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37" name="Google Shape;337;p44"/>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38" name="Google Shape;338;p44"/>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339"/>
        <p:cNvGrpSpPr/>
        <p:nvPr/>
      </p:nvGrpSpPr>
      <p:grpSpPr>
        <a:xfrm>
          <a:off x="0" y="0"/>
          <a:ext cx="0" cy="0"/>
          <a:chOff x="0" y="0"/>
          <a:chExt cx="0" cy="0"/>
        </a:xfrm>
      </p:grpSpPr>
      <p:sp>
        <p:nvSpPr>
          <p:cNvPr id="340" name="Google Shape;340;p45"/>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1" name="Google Shape;341;p4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4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3" name="Google Shape;343;p4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grpSp>
        <p:nvGrpSpPr>
          <p:cNvPr id="344" name="Google Shape;344;p45"/>
          <p:cNvGrpSpPr/>
          <p:nvPr/>
        </p:nvGrpSpPr>
        <p:grpSpPr>
          <a:xfrm>
            <a:off x="731837" y="6507088"/>
            <a:ext cx="978437" cy="159062"/>
            <a:chOff x="731837" y="6507088"/>
            <a:chExt cx="978437" cy="159062"/>
          </a:xfrm>
        </p:grpSpPr>
        <p:grpSp>
          <p:nvGrpSpPr>
            <p:cNvPr id="345" name="Google Shape;345;p45"/>
            <p:cNvGrpSpPr/>
            <p:nvPr/>
          </p:nvGrpSpPr>
          <p:grpSpPr>
            <a:xfrm>
              <a:off x="1266489" y="6555186"/>
              <a:ext cx="197463" cy="110964"/>
              <a:chOff x="1266489" y="6555186"/>
              <a:chExt cx="197463" cy="110964"/>
            </a:xfrm>
          </p:grpSpPr>
          <p:sp>
            <p:nvSpPr>
              <p:cNvPr id="346" name="Google Shape;346;p45"/>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7" name="Google Shape;347;p45"/>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48" name="Google Shape;348;p45"/>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9" name="Google Shape;349;p45"/>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350" name="Google Shape;350;p45"/>
            <p:cNvGrpSpPr/>
            <p:nvPr/>
          </p:nvGrpSpPr>
          <p:grpSpPr>
            <a:xfrm>
              <a:off x="1518879" y="6507337"/>
              <a:ext cx="191395" cy="158803"/>
              <a:chOff x="1518879" y="6507337"/>
              <a:chExt cx="191395" cy="158803"/>
            </a:xfrm>
          </p:grpSpPr>
          <p:sp>
            <p:nvSpPr>
              <p:cNvPr id="351" name="Google Shape;351;p45"/>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2" name="Google Shape;352;p45"/>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53" name="Google Shape;353;p45"/>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4" name="Google Shape;354;p45"/>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5" name="Google Shape;355;p45"/>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6" name="Google Shape;356;p45"/>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357"/>
        <p:cNvGrpSpPr/>
        <p:nvPr/>
      </p:nvGrpSpPr>
      <p:grpSpPr>
        <a:xfrm>
          <a:off x="0" y="0"/>
          <a:ext cx="0" cy="0"/>
          <a:chOff x="0" y="0"/>
          <a:chExt cx="0" cy="0"/>
        </a:xfrm>
      </p:grpSpPr>
      <p:sp>
        <p:nvSpPr>
          <p:cNvPr id="358" name="Google Shape;358;p4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9" name="Google Shape;359;p4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4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1" name="Google Shape;361;p4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62" name="Google Shape;362;p46"/>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63" name="Google Shape;363;p46"/>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364"/>
        <p:cNvGrpSpPr/>
        <p:nvPr/>
      </p:nvGrpSpPr>
      <p:grpSpPr>
        <a:xfrm>
          <a:off x="0" y="0"/>
          <a:ext cx="0" cy="0"/>
          <a:chOff x="0" y="0"/>
          <a:chExt cx="0" cy="0"/>
        </a:xfrm>
      </p:grpSpPr>
      <p:sp>
        <p:nvSpPr>
          <p:cNvPr id="365" name="Google Shape;365;p4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6" name="Google Shape;366;p4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4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68" name="Google Shape;368;p47"/>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69" name="Google Shape;369;p47"/>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370"/>
        <p:cNvGrpSpPr/>
        <p:nvPr/>
      </p:nvGrpSpPr>
      <p:grpSpPr>
        <a:xfrm>
          <a:off x="0" y="0"/>
          <a:ext cx="0" cy="0"/>
          <a:chOff x="0" y="0"/>
          <a:chExt cx="0" cy="0"/>
        </a:xfrm>
      </p:grpSpPr>
      <p:sp>
        <p:nvSpPr>
          <p:cNvPr id="371" name="Google Shape;371;p48"/>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48"/>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3" name="Google Shape;373;p4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4" name="Google Shape;374;p4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5" name="Google Shape;375;p4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76" name="Google Shape;376;p48"/>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77" name="Google Shape;377;p48"/>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0" name="Google Shape;380;p49"/>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4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2" name="Google Shape;382;p4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3" name="Google Shape;383;p49"/>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84" name="Google Shape;384;p49"/>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85" name="Google Shape;385;p49"/>
          <p:cNvSpPr>
            <a:spLocks noGrp="1"/>
          </p:cNvSpPr>
          <p:nvPr>
            <p:ph type="pic" idx="2"/>
          </p:nvPr>
        </p:nvSpPr>
        <p:spPr>
          <a:xfrm>
            <a:off x="731838" y="1412875"/>
            <a:ext cx="5256000" cy="3420000"/>
          </a:xfrm>
          <a:prstGeom prst="rect">
            <a:avLst/>
          </a:prstGeom>
          <a:noFill/>
          <a:ln>
            <a:noFill/>
          </a:ln>
        </p:spPr>
      </p:sp>
      <p:sp>
        <p:nvSpPr>
          <p:cNvPr id="386" name="Google Shape;386;p49"/>
          <p:cNvSpPr>
            <a:spLocks noGrp="1"/>
          </p:cNvSpPr>
          <p:nvPr>
            <p:ph type="pic" idx="3"/>
          </p:nvPr>
        </p:nvSpPr>
        <p:spPr>
          <a:xfrm>
            <a:off x="6204162" y="1412875"/>
            <a:ext cx="5256000" cy="3420000"/>
          </a:xfrm>
          <a:prstGeom prst="rect">
            <a:avLst/>
          </a:prstGeom>
          <a:noFill/>
          <a:ln>
            <a:noFill/>
          </a:ln>
        </p:spPr>
      </p:sp>
      <p:sp>
        <p:nvSpPr>
          <p:cNvPr id="387" name="Google Shape;387;p49"/>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388"/>
        <p:cNvGrpSpPr/>
        <p:nvPr/>
      </p:nvGrpSpPr>
      <p:grpSpPr>
        <a:xfrm>
          <a:off x="0" y="0"/>
          <a:ext cx="0" cy="0"/>
          <a:chOff x="0" y="0"/>
          <a:chExt cx="0" cy="0"/>
        </a:xfrm>
      </p:grpSpPr>
      <p:sp>
        <p:nvSpPr>
          <p:cNvPr id="389" name="Google Shape;389;p5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0" name="Google Shape;390;p50"/>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5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2" name="Google Shape;392;p5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3" name="Google Shape;393;p5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394" name="Google Shape;394;p50"/>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395" name="Google Shape;395;p50"/>
          <p:cNvSpPr>
            <a:spLocks noGrp="1"/>
          </p:cNvSpPr>
          <p:nvPr>
            <p:ph type="pic" idx="2"/>
          </p:nvPr>
        </p:nvSpPr>
        <p:spPr>
          <a:xfrm>
            <a:off x="731838" y="1412875"/>
            <a:ext cx="3420000" cy="2484000"/>
          </a:xfrm>
          <a:prstGeom prst="rect">
            <a:avLst/>
          </a:prstGeom>
          <a:noFill/>
          <a:ln>
            <a:noFill/>
          </a:ln>
        </p:spPr>
      </p:sp>
      <p:sp>
        <p:nvSpPr>
          <p:cNvPr id="396" name="Google Shape;396;p50"/>
          <p:cNvSpPr>
            <a:spLocks noGrp="1"/>
          </p:cNvSpPr>
          <p:nvPr>
            <p:ph type="pic" idx="3"/>
          </p:nvPr>
        </p:nvSpPr>
        <p:spPr>
          <a:xfrm>
            <a:off x="8040162" y="1414800"/>
            <a:ext cx="3420000" cy="2484000"/>
          </a:xfrm>
          <a:prstGeom prst="rect">
            <a:avLst/>
          </a:prstGeom>
          <a:noFill/>
          <a:ln>
            <a:noFill/>
          </a:ln>
        </p:spPr>
      </p:sp>
      <p:sp>
        <p:nvSpPr>
          <p:cNvPr id="397" name="Google Shape;397;p50"/>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398"/>
        <p:cNvGrpSpPr/>
        <p:nvPr/>
      </p:nvGrpSpPr>
      <p:grpSpPr>
        <a:xfrm>
          <a:off x="0" y="0"/>
          <a:ext cx="0" cy="0"/>
          <a:chOff x="0" y="0"/>
          <a:chExt cx="0" cy="0"/>
        </a:xfrm>
      </p:grpSpPr>
      <p:sp>
        <p:nvSpPr>
          <p:cNvPr id="399" name="Google Shape;399;p5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0" name="Google Shape;400;p51"/>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5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2" name="Google Shape;402;p5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3" name="Google Shape;403;p5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404" name="Google Shape;404;p51"/>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nhalt" type="obj">
  <p:cSld name="OBJECT">
    <p:spTree>
      <p:nvGrpSpPr>
        <p:cNvPr id="1" name="Shape 411"/>
        <p:cNvGrpSpPr/>
        <p:nvPr/>
      </p:nvGrpSpPr>
      <p:grpSpPr>
        <a:xfrm>
          <a:off x="0" y="0"/>
          <a:ext cx="0" cy="0"/>
          <a:chOff x="0" y="0"/>
          <a:chExt cx="0" cy="0"/>
        </a:xfrm>
      </p:grpSpPr>
      <p:sp>
        <p:nvSpPr>
          <p:cNvPr id="412" name="Google Shape;412;p53"/>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3" name="Google Shape;413;p53"/>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4" name="Google Shape;414;p5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5" name="Google Shape;415;p5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6" name="Google Shape;416;p5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417" name="Google Shape;417;p53"/>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40"/>
        <p:cNvGrpSpPr/>
        <p:nvPr/>
      </p:nvGrpSpPr>
      <p:grpSpPr>
        <a:xfrm>
          <a:off x="0" y="0"/>
          <a:ext cx="0" cy="0"/>
          <a:chOff x="0" y="0"/>
          <a:chExt cx="0" cy="0"/>
        </a:xfrm>
      </p:grpSpPr>
      <p:sp>
        <p:nvSpPr>
          <p:cNvPr id="41" name="Google Shape;41;p6"/>
          <p:cNvSpPr/>
          <p:nvPr/>
        </p:nvSpPr>
        <p:spPr>
          <a:xfrm>
            <a:off x="731838" y="1016000"/>
            <a:ext cx="10728325" cy="5257800"/>
          </a:xfrm>
          <a:prstGeom prst="rect">
            <a:avLst/>
          </a:prstGeom>
          <a:solidFill>
            <a:srgbClr val="485A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 name="Google Shape;42;p6"/>
          <p:cNvSpPr txBox="1">
            <a:spLocks noGrp="1"/>
          </p:cNvSpPr>
          <p:nvPr>
            <p:ph type="ctrTitle"/>
          </p:nvPr>
        </p:nvSpPr>
        <p:spPr>
          <a:xfrm>
            <a:off x="-1" y="1940405"/>
            <a:ext cx="10188000" cy="3420000"/>
          </a:xfrm>
          <a:prstGeom prst="rect">
            <a:avLst/>
          </a:prstGeom>
          <a:solidFill>
            <a:srgbClr val="72791C"/>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3" name="Google Shape;43;p6"/>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4" name="Google Shape;44;p6"/>
          <p:cNvSpPr txBox="1">
            <a:spLocks noGrp="1"/>
          </p:cNvSpPr>
          <p:nvPr>
            <p:ph type="body" idx="1"/>
          </p:nvPr>
        </p:nvSpPr>
        <p:spPr>
          <a:xfrm>
            <a:off x="1078516" y="4217884"/>
            <a:ext cx="864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a:spLocks noGrp="1"/>
          </p:cNvSpPr>
          <p:nvPr>
            <p:ph type="pic" idx="2"/>
          </p:nvPr>
        </p:nvSpPr>
        <p:spPr>
          <a:xfrm>
            <a:off x="10200163" y="6489088"/>
            <a:ext cx="1260000" cy="180000"/>
          </a:xfrm>
          <a:prstGeom prst="rect">
            <a:avLst/>
          </a:prstGeom>
          <a:noFill/>
          <a:ln>
            <a:noFill/>
          </a:ln>
        </p:spPr>
      </p:sp>
      <p:sp>
        <p:nvSpPr>
          <p:cNvPr id="46" name="Google Shape;46;p6"/>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chlussfolie">
  <p:cSld name="Schlussfolie">
    <p:bg>
      <p:bgPr>
        <a:solidFill>
          <a:schemeClr val="lt1"/>
        </a:solidFill>
        <a:effectLst/>
      </p:bgPr>
    </p:bg>
    <p:spTree>
      <p:nvGrpSpPr>
        <p:cNvPr id="1" name="Shape 418"/>
        <p:cNvGrpSpPr/>
        <p:nvPr/>
      </p:nvGrpSpPr>
      <p:grpSpPr>
        <a:xfrm>
          <a:off x="0" y="0"/>
          <a:ext cx="0" cy="0"/>
          <a:chOff x="0" y="0"/>
          <a:chExt cx="0" cy="0"/>
        </a:xfrm>
      </p:grpSpPr>
      <p:sp>
        <p:nvSpPr>
          <p:cNvPr id="419" name="Google Shape;419;p54"/>
          <p:cNvSpPr txBox="1">
            <a:spLocks noGrp="1"/>
          </p:cNvSpPr>
          <p:nvPr>
            <p:ph type="body" idx="1"/>
          </p:nvPr>
        </p:nvSpPr>
        <p:spPr>
          <a:xfrm>
            <a:off x="731837" y="2135492"/>
            <a:ext cx="10728325" cy="39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800"/>
              <a:buNone/>
              <a:defRPr>
                <a:solidFill>
                  <a:schemeClr val="dk1"/>
                </a:solidFill>
              </a:defRPr>
            </a:lvl1pPr>
            <a:lvl2pPr marL="914400" lvl="1" indent="-228600" algn="l">
              <a:lnSpc>
                <a:spcPct val="100000"/>
              </a:lnSpc>
              <a:spcBef>
                <a:spcPts val="500"/>
              </a:spcBef>
              <a:spcAft>
                <a:spcPts val="0"/>
              </a:spcAft>
              <a:buClr>
                <a:schemeClr val="lt1"/>
              </a:buClr>
              <a:buSzPts val="1800"/>
              <a:buNone/>
              <a:defRPr>
                <a:solidFill>
                  <a:schemeClr val="lt1"/>
                </a:solidFill>
              </a:defRPr>
            </a:lvl2pPr>
            <a:lvl3pPr marL="1371600" lvl="2" indent="-228600" algn="l">
              <a:lnSpc>
                <a:spcPct val="100000"/>
              </a:lnSpc>
              <a:spcBef>
                <a:spcPts val="500"/>
              </a:spcBef>
              <a:spcAft>
                <a:spcPts val="0"/>
              </a:spcAft>
              <a:buClr>
                <a:schemeClr val="lt1"/>
              </a:buClr>
              <a:buSzPts val="1800"/>
              <a:buNone/>
              <a:defRPr>
                <a:solidFill>
                  <a:schemeClr val="lt1"/>
                </a:solidFill>
              </a:defRPr>
            </a:lvl3pPr>
            <a:lvl4pPr marL="1828800" lvl="3" indent="-228600" algn="l">
              <a:lnSpc>
                <a:spcPct val="100000"/>
              </a:lnSpc>
              <a:spcBef>
                <a:spcPts val="500"/>
              </a:spcBef>
              <a:spcAft>
                <a:spcPts val="0"/>
              </a:spcAft>
              <a:buClr>
                <a:schemeClr val="lt1"/>
              </a:buClr>
              <a:buSzPts val="1800"/>
              <a:buNone/>
              <a:defRPr>
                <a:solidFill>
                  <a:schemeClr val="lt1"/>
                </a:solidFill>
              </a:defRPr>
            </a:lvl4pPr>
            <a:lvl5pPr marL="2286000" lvl="4" indent="-228600" algn="l">
              <a:lnSpc>
                <a:spcPct val="10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0" name="Google Shape;420;p54"/>
          <p:cNvSpPr>
            <a:spLocks noGrp="1"/>
          </p:cNvSpPr>
          <p:nvPr>
            <p:ph type="pic" idx="2"/>
          </p:nvPr>
        </p:nvSpPr>
        <p:spPr>
          <a:xfrm>
            <a:off x="10200163" y="6489088"/>
            <a:ext cx="1260000" cy="180000"/>
          </a:xfrm>
          <a:prstGeom prst="rect">
            <a:avLst/>
          </a:prstGeom>
          <a:noFill/>
          <a:ln>
            <a:noFill/>
          </a:ln>
        </p:spPr>
      </p:sp>
      <p:pic>
        <p:nvPicPr>
          <p:cNvPr id="421" name="Google Shape;421;p54"/>
          <p:cNvPicPr preferRelativeResize="0"/>
          <p:nvPr/>
        </p:nvPicPr>
        <p:blipFill rotWithShape="1">
          <a:blip r:embed="rId2">
            <a:alphaModFix/>
          </a:blip>
          <a:srcRect/>
          <a:stretch/>
        </p:blipFill>
        <p:spPr>
          <a:xfrm>
            <a:off x="731838" y="360538"/>
            <a:ext cx="1765565" cy="288000"/>
          </a:xfrm>
          <a:prstGeom prst="rect">
            <a:avLst/>
          </a:prstGeom>
          <a:noFill/>
          <a:ln>
            <a:noFill/>
          </a:ln>
        </p:spPr>
      </p:pic>
    </p:spTree>
  </p:cSld>
  <p:clrMapOvr>
    <a:masterClrMapping/>
  </p:clrMapOvr>
  <p:extLst>
    <p:ext uri="{DCECCB84-F9BA-43D5-87BE-67443E8EF086}">
      <p15:sldGuideLst xmlns:p15="http://schemas.microsoft.com/office/powerpoint/2012/main">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422"/>
        <p:cNvGrpSpPr/>
        <p:nvPr/>
      </p:nvGrpSpPr>
      <p:grpSpPr>
        <a:xfrm>
          <a:off x="0" y="0"/>
          <a:ext cx="0" cy="0"/>
          <a:chOff x="0" y="0"/>
          <a:chExt cx="0" cy="0"/>
        </a:xfrm>
      </p:grpSpPr>
      <p:sp>
        <p:nvSpPr>
          <p:cNvPr id="423" name="Google Shape;423;p55"/>
          <p:cNvSpPr>
            <a:spLocks noGrp="1"/>
          </p:cNvSpPr>
          <p:nvPr>
            <p:ph type="pic" idx="2"/>
          </p:nvPr>
        </p:nvSpPr>
        <p:spPr>
          <a:xfrm>
            <a:off x="731838" y="1016000"/>
            <a:ext cx="10728325" cy="5256000"/>
          </a:xfrm>
          <a:prstGeom prst="rect">
            <a:avLst/>
          </a:prstGeom>
          <a:noFill/>
          <a:ln>
            <a:noFill/>
          </a:ln>
        </p:spPr>
      </p:sp>
      <p:sp>
        <p:nvSpPr>
          <p:cNvPr id="424" name="Google Shape;424;p55"/>
          <p:cNvSpPr txBox="1">
            <a:spLocks noGrp="1"/>
          </p:cNvSpPr>
          <p:nvPr>
            <p:ph type="ctrTitle"/>
          </p:nvPr>
        </p:nvSpPr>
        <p:spPr>
          <a:xfrm>
            <a:off x="0" y="2233538"/>
            <a:ext cx="5904000" cy="2772000"/>
          </a:xfrm>
          <a:prstGeom prst="rect">
            <a:avLst/>
          </a:prstGeom>
          <a:solidFill>
            <a:schemeClr val="accent1"/>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25" name="Google Shape;425;p55"/>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26" name="Google Shape;426;p55"/>
          <p:cNvSpPr>
            <a:spLocks noGrp="1"/>
          </p:cNvSpPr>
          <p:nvPr>
            <p:ph type="pic" idx="3"/>
          </p:nvPr>
        </p:nvSpPr>
        <p:spPr>
          <a:xfrm>
            <a:off x="10200163" y="6489088"/>
            <a:ext cx="1260000" cy="180000"/>
          </a:xfrm>
          <a:prstGeom prst="rect">
            <a:avLst/>
          </a:prstGeom>
          <a:noFill/>
          <a:ln>
            <a:noFill/>
          </a:ln>
        </p:spPr>
      </p:sp>
      <p:sp>
        <p:nvSpPr>
          <p:cNvPr id="427" name="Google Shape;427;p55"/>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8" name="Google Shape;428;p55"/>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429"/>
        <p:cNvGrpSpPr/>
        <p:nvPr/>
      </p:nvGrpSpPr>
      <p:grpSpPr>
        <a:xfrm>
          <a:off x="0" y="0"/>
          <a:ext cx="0" cy="0"/>
          <a:chOff x="0" y="0"/>
          <a:chExt cx="0" cy="0"/>
        </a:xfrm>
      </p:grpSpPr>
      <p:sp>
        <p:nvSpPr>
          <p:cNvPr id="430" name="Google Shape;430;p56"/>
          <p:cNvSpPr>
            <a:spLocks noGrp="1"/>
          </p:cNvSpPr>
          <p:nvPr>
            <p:ph type="pic" idx="2"/>
          </p:nvPr>
        </p:nvSpPr>
        <p:spPr>
          <a:xfrm>
            <a:off x="731838" y="1016000"/>
            <a:ext cx="10728325" cy="5256000"/>
          </a:xfrm>
          <a:prstGeom prst="rect">
            <a:avLst/>
          </a:prstGeom>
          <a:noFill/>
          <a:ln>
            <a:noFill/>
          </a:ln>
        </p:spPr>
      </p:sp>
      <p:sp>
        <p:nvSpPr>
          <p:cNvPr id="431" name="Google Shape;431;p56"/>
          <p:cNvSpPr txBox="1">
            <a:spLocks noGrp="1"/>
          </p:cNvSpPr>
          <p:nvPr>
            <p:ph type="ctrTitle"/>
          </p:nvPr>
        </p:nvSpPr>
        <p:spPr>
          <a:xfrm>
            <a:off x="6504000" y="2957494"/>
            <a:ext cx="5688000" cy="2268000"/>
          </a:xfrm>
          <a:prstGeom prst="rect">
            <a:avLst/>
          </a:prstGeom>
          <a:solidFill>
            <a:schemeClr val="accent2"/>
          </a:solidFill>
          <a:ln>
            <a:noFill/>
          </a:ln>
        </p:spPr>
        <p:txBody>
          <a:bodyPr spcFirstLastPara="1" wrap="square" lIns="324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32" name="Google Shape;432;p56"/>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33" name="Google Shape;433;p56"/>
          <p:cNvSpPr txBox="1">
            <a:spLocks noGrp="1"/>
          </p:cNvSpPr>
          <p:nvPr>
            <p:ph type="body" idx="1"/>
          </p:nvPr>
        </p:nvSpPr>
        <p:spPr>
          <a:xfrm>
            <a:off x="6845210" y="4639666"/>
            <a:ext cx="4320000" cy="4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4" name="Google Shape;434;p56"/>
          <p:cNvSpPr>
            <a:spLocks noGrp="1"/>
          </p:cNvSpPr>
          <p:nvPr>
            <p:ph type="pic" idx="3"/>
          </p:nvPr>
        </p:nvSpPr>
        <p:spPr>
          <a:xfrm>
            <a:off x="10200163" y="6489088"/>
            <a:ext cx="1260000" cy="180000"/>
          </a:xfrm>
          <a:prstGeom prst="rect">
            <a:avLst/>
          </a:prstGeom>
          <a:noFill/>
          <a:ln>
            <a:noFill/>
          </a:ln>
        </p:spPr>
      </p:sp>
      <p:sp>
        <p:nvSpPr>
          <p:cNvPr id="435" name="Google Shape;435;p56"/>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436"/>
        <p:cNvGrpSpPr/>
        <p:nvPr/>
      </p:nvGrpSpPr>
      <p:grpSpPr>
        <a:xfrm>
          <a:off x="0" y="0"/>
          <a:ext cx="0" cy="0"/>
          <a:chOff x="0" y="0"/>
          <a:chExt cx="0" cy="0"/>
        </a:xfrm>
      </p:grpSpPr>
      <p:sp>
        <p:nvSpPr>
          <p:cNvPr id="437" name="Google Shape;437;p57"/>
          <p:cNvSpPr/>
          <p:nvPr/>
        </p:nvSpPr>
        <p:spPr>
          <a:xfrm>
            <a:off x="731838" y="1016000"/>
            <a:ext cx="10728325" cy="5257800"/>
          </a:xfrm>
          <a:prstGeom prst="rect">
            <a:avLst/>
          </a:prstGeom>
          <a:solidFill>
            <a:srgbClr val="485A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8" name="Google Shape;438;p57"/>
          <p:cNvSpPr txBox="1">
            <a:spLocks noGrp="1"/>
          </p:cNvSpPr>
          <p:nvPr>
            <p:ph type="ctrTitle"/>
          </p:nvPr>
        </p:nvSpPr>
        <p:spPr>
          <a:xfrm>
            <a:off x="-1" y="1940405"/>
            <a:ext cx="10188000" cy="3420000"/>
          </a:xfrm>
          <a:prstGeom prst="rect">
            <a:avLst/>
          </a:prstGeom>
          <a:solidFill>
            <a:srgbClr val="72791C"/>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39" name="Google Shape;439;p57"/>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40" name="Google Shape;440;p57"/>
          <p:cNvSpPr txBox="1">
            <a:spLocks noGrp="1"/>
          </p:cNvSpPr>
          <p:nvPr>
            <p:ph type="body" idx="1"/>
          </p:nvPr>
        </p:nvSpPr>
        <p:spPr>
          <a:xfrm>
            <a:off x="1078516" y="4217884"/>
            <a:ext cx="864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1" name="Google Shape;441;p57"/>
          <p:cNvSpPr>
            <a:spLocks noGrp="1"/>
          </p:cNvSpPr>
          <p:nvPr>
            <p:ph type="pic" idx="2"/>
          </p:nvPr>
        </p:nvSpPr>
        <p:spPr>
          <a:xfrm>
            <a:off x="10200163" y="6489088"/>
            <a:ext cx="1260000" cy="180000"/>
          </a:xfrm>
          <a:prstGeom prst="rect">
            <a:avLst/>
          </a:prstGeom>
          <a:noFill/>
          <a:ln>
            <a:noFill/>
          </a:ln>
        </p:spPr>
      </p:sp>
      <p:sp>
        <p:nvSpPr>
          <p:cNvPr id="442" name="Google Shape;442;p57"/>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443"/>
        <p:cNvGrpSpPr/>
        <p:nvPr/>
      </p:nvGrpSpPr>
      <p:grpSpPr>
        <a:xfrm>
          <a:off x="0" y="0"/>
          <a:ext cx="0" cy="0"/>
          <a:chOff x="0" y="0"/>
          <a:chExt cx="0" cy="0"/>
        </a:xfrm>
      </p:grpSpPr>
      <p:sp>
        <p:nvSpPr>
          <p:cNvPr id="444" name="Google Shape;444;p58"/>
          <p:cNvSpPr txBox="1">
            <a:spLocks noGrp="1"/>
          </p:cNvSpPr>
          <p:nvPr>
            <p:ph type="ctrTitle"/>
          </p:nvPr>
        </p:nvSpPr>
        <p:spPr>
          <a:xfrm>
            <a:off x="731837" y="1016000"/>
            <a:ext cx="10728326" cy="5256000"/>
          </a:xfrm>
          <a:prstGeom prst="rect">
            <a:avLst/>
          </a:prstGeom>
          <a:solidFill>
            <a:schemeClr val="accent2"/>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45" name="Google Shape;445;p58"/>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446" name="Google Shape;446;p58"/>
          <p:cNvSpPr txBox="1">
            <a:spLocks noGrp="1"/>
          </p:cNvSpPr>
          <p:nvPr>
            <p:ph type="body" idx="1"/>
          </p:nvPr>
        </p:nvSpPr>
        <p:spPr>
          <a:xfrm>
            <a:off x="1078515" y="5122625"/>
            <a:ext cx="10044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58"/>
          <p:cNvSpPr>
            <a:spLocks noGrp="1"/>
          </p:cNvSpPr>
          <p:nvPr>
            <p:ph type="pic" idx="2"/>
          </p:nvPr>
        </p:nvSpPr>
        <p:spPr>
          <a:xfrm>
            <a:off x="10200163" y="6489088"/>
            <a:ext cx="1260000" cy="180000"/>
          </a:xfrm>
          <a:prstGeom prst="rect">
            <a:avLst/>
          </a:prstGeom>
          <a:noFill/>
          <a:ln>
            <a:noFill/>
          </a:ln>
        </p:spPr>
      </p:sp>
      <p:sp>
        <p:nvSpPr>
          <p:cNvPr id="448" name="Google Shape;448;p58"/>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449"/>
        <p:cNvGrpSpPr/>
        <p:nvPr/>
      </p:nvGrpSpPr>
      <p:grpSpPr>
        <a:xfrm>
          <a:off x="0" y="0"/>
          <a:ext cx="0" cy="0"/>
          <a:chOff x="0" y="0"/>
          <a:chExt cx="0" cy="0"/>
        </a:xfrm>
      </p:grpSpPr>
      <p:sp>
        <p:nvSpPr>
          <p:cNvPr id="450" name="Google Shape;450;p59"/>
          <p:cNvSpPr>
            <a:spLocks noGrp="1"/>
          </p:cNvSpPr>
          <p:nvPr>
            <p:ph type="pic" idx="2"/>
          </p:nvPr>
        </p:nvSpPr>
        <p:spPr>
          <a:xfrm>
            <a:off x="731838" y="1016000"/>
            <a:ext cx="10728325" cy="5256000"/>
          </a:xfrm>
          <a:prstGeom prst="rect">
            <a:avLst/>
          </a:prstGeom>
          <a:noFill/>
          <a:ln>
            <a:noFill/>
          </a:ln>
        </p:spPr>
      </p:sp>
      <p:sp>
        <p:nvSpPr>
          <p:cNvPr id="451" name="Google Shape;451;p59"/>
          <p:cNvSpPr txBox="1">
            <a:spLocks noGrp="1"/>
          </p:cNvSpPr>
          <p:nvPr>
            <p:ph type="ctrTitle"/>
          </p:nvPr>
        </p:nvSpPr>
        <p:spPr>
          <a:xfrm>
            <a:off x="0" y="2233538"/>
            <a:ext cx="5904000" cy="2772000"/>
          </a:xfrm>
          <a:prstGeom prst="rect">
            <a:avLst/>
          </a:prstGeom>
          <a:solidFill>
            <a:srgbClr val="007A96"/>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52" name="Google Shape;452;p59"/>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453" name="Google Shape;453;p59"/>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59"/>
          <p:cNvSpPr>
            <a:spLocks noGrp="1"/>
          </p:cNvSpPr>
          <p:nvPr>
            <p:ph type="pic" idx="3"/>
          </p:nvPr>
        </p:nvSpPr>
        <p:spPr>
          <a:xfrm>
            <a:off x="10200163" y="6489088"/>
            <a:ext cx="1260000" cy="180000"/>
          </a:xfrm>
          <a:prstGeom prst="rect">
            <a:avLst/>
          </a:prstGeom>
          <a:noFill/>
          <a:ln>
            <a:noFill/>
          </a:ln>
        </p:spPr>
      </p:sp>
      <p:sp>
        <p:nvSpPr>
          <p:cNvPr id="455" name="Google Shape;455;p59"/>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56"/>
        <p:cNvGrpSpPr/>
        <p:nvPr/>
      </p:nvGrpSpPr>
      <p:grpSpPr>
        <a:xfrm>
          <a:off x="0" y="0"/>
          <a:ext cx="0" cy="0"/>
          <a:chOff x="0" y="0"/>
          <a:chExt cx="0" cy="0"/>
        </a:xfrm>
      </p:grpSpPr>
      <p:sp>
        <p:nvSpPr>
          <p:cNvPr id="457" name="Google Shape;457;p6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8" name="Google Shape;458;p60"/>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9" name="Google Shape;459;p6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0" name="Google Shape;460;p6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1" name="Google Shape;461;p6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462" name="Google Shape;462;p60"/>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463"/>
        <p:cNvGrpSpPr/>
        <p:nvPr/>
      </p:nvGrpSpPr>
      <p:grpSpPr>
        <a:xfrm>
          <a:off x="0" y="0"/>
          <a:ext cx="0" cy="0"/>
          <a:chOff x="0" y="0"/>
          <a:chExt cx="0" cy="0"/>
        </a:xfrm>
      </p:grpSpPr>
      <p:sp>
        <p:nvSpPr>
          <p:cNvPr id="464" name="Google Shape;464;p6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5" name="Google Shape;465;p61"/>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6" name="Google Shape;466;p6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7" name="Google Shape;467;p6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6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469" name="Google Shape;469;p61"/>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470" name="Google Shape;470;p61"/>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Zwischenslide">
  <p:cSld name="Zwischenslide">
    <p:bg>
      <p:bgPr>
        <a:solidFill>
          <a:schemeClr val="dk1"/>
        </a:solidFill>
        <a:effectLst/>
      </p:bgPr>
    </p:bg>
    <p:spTree>
      <p:nvGrpSpPr>
        <p:cNvPr id="1" name="Shape 471"/>
        <p:cNvGrpSpPr/>
        <p:nvPr/>
      </p:nvGrpSpPr>
      <p:grpSpPr>
        <a:xfrm>
          <a:off x="0" y="0"/>
          <a:ext cx="0" cy="0"/>
          <a:chOff x="0" y="0"/>
          <a:chExt cx="0" cy="0"/>
        </a:xfrm>
      </p:grpSpPr>
      <p:sp>
        <p:nvSpPr>
          <p:cNvPr id="472" name="Google Shape;472;p62"/>
          <p:cNvSpPr txBox="1">
            <a:spLocks noGrp="1"/>
          </p:cNvSpPr>
          <p:nvPr>
            <p:ph type="title"/>
          </p:nvPr>
        </p:nvSpPr>
        <p:spPr>
          <a:xfrm>
            <a:off x="731837" y="2224781"/>
            <a:ext cx="10728325" cy="126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3" name="Google Shape;473;p6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4" name="Google Shape;474;p6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5" name="Google Shape;475;p62"/>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grpSp>
        <p:nvGrpSpPr>
          <p:cNvPr id="476" name="Google Shape;476;p62"/>
          <p:cNvGrpSpPr/>
          <p:nvPr/>
        </p:nvGrpSpPr>
        <p:grpSpPr>
          <a:xfrm>
            <a:off x="731837" y="6507088"/>
            <a:ext cx="978437" cy="159062"/>
            <a:chOff x="731837" y="6507088"/>
            <a:chExt cx="978437" cy="159062"/>
          </a:xfrm>
        </p:grpSpPr>
        <p:grpSp>
          <p:nvGrpSpPr>
            <p:cNvPr id="477" name="Google Shape;477;p62"/>
            <p:cNvGrpSpPr/>
            <p:nvPr/>
          </p:nvGrpSpPr>
          <p:grpSpPr>
            <a:xfrm>
              <a:off x="1266489" y="6555186"/>
              <a:ext cx="197463" cy="110964"/>
              <a:chOff x="1266489" y="6555186"/>
              <a:chExt cx="197463" cy="110964"/>
            </a:xfrm>
          </p:grpSpPr>
          <p:sp>
            <p:nvSpPr>
              <p:cNvPr id="478" name="Google Shape;478;p62"/>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9" name="Google Shape;479;p62"/>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80" name="Google Shape;480;p62"/>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Google Shape;481;p62"/>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82" name="Google Shape;482;p62"/>
            <p:cNvGrpSpPr/>
            <p:nvPr/>
          </p:nvGrpSpPr>
          <p:grpSpPr>
            <a:xfrm>
              <a:off x="1518879" y="6507337"/>
              <a:ext cx="191395" cy="158803"/>
              <a:chOff x="1518879" y="6507337"/>
              <a:chExt cx="191395" cy="158803"/>
            </a:xfrm>
          </p:grpSpPr>
          <p:sp>
            <p:nvSpPr>
              <p:cNvPr id="483" name="Google Shape;483;p62"/>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4" name="Google Shape;484;p62"/>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85" name="Google Shape;485;p62"/>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6" name="Google Shape;486;p62"/>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7" name="Google Shape;487;p62"/>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8" name="Google Shape;488;p62"/>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489"/>
        <p:cNvGrpSpPr/>
        <p:nvPr/>
      </p:nvGrpSpPr>
      <p:grpSpPr>
        <a:xfrm>
          <a:off x="0" y="0"/>
          <a:ext cx="0" cy="0"/>
          <a:chOff x="0" y="0"/>
          <a:chExt cx="0" cy="0"/>
        </a:xfrm>
      </p:grpSpPr>
      <p:sp>
        <p:nvSpPr>
          <p:cNvPr id="490" name="Google Shape;490;p63"/>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1" name="Google Shape;491;p6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2" name="Google Shape;492;p6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3" name="Google Shape;493;p63"/>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494" name="Google Shape;494;p63"/>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495" name="Google Shape;495;p63"/>
          <p:cNvSpPr>
            <a:spLocks noGrp="1"/>
          </p:cNvSpPr>
          <p:nvPr>
            <p:ph type="pic" idx="2"/>
          </p:nvPr>
        </p:nvSpPr>
        <p:spPr>
          <a:xfrm>
            <a:off x="731837" y="1412874"/>
            <a:ext cx="10728000" cy="48600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47"/>
        <p:cNvGrpSpPr/>
        <p:nvPr/>
      </p:nvGrpSpPr>
      <p:grpSpPr>
        <a:xfrm>
          <a:off x="0" y="0"/>
          <a:ext cx="0" cy="0"/>
          <a:chOff x="0" y="0"/>
          <a:chExt cx="0" cy="0"/>
        </a:xfrm>
      </p:grpSpPr>
      <p:sp>
        <p:nvSpPr>
          <p:cNvPr id="48" name="Google Shape;48;p7"/>
          <p:cNvSpPr txBox="1">
            <a:spLocks noGrp="1"/>
          </p:cNvSpPr>
          <p:nvPr>
            <p:ph type="ctrTitle"/>
          </p:nvPr>
        </p:nvSpPr>
        <p:spPr>
          <a:xfrm>
            <a:off x="731837" y="1016000"/>
            <a:ext cx="10728326" cy="5256000"/>
          </a:xfrm>
          <a:prstGeom prst="rect">
            <a:avLst/>
          </a:prstGeom>
          <a:solidFill>
            <a:schemeClr val="accent2"/>
          </a:solidFill>
          <a:ln>
            <a:noFill/>
          </a:ln>
        </p:spPr>
        <p:txBody>
          <a:bodyPr spcFirstLastPara="1" wrap="square" lIns="324000" tIns="11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9" name="Google Shape;49;p7"/>
          <p:cNvPicPr preferRelativeResize="0"/>
          <p:nvPr/>
        </p:nvPicPr>
        <p:blipFill rotWithShape="1">
          <a:blip r:embed="rId2">
            <a:alphaModFix/>
          </a:blip>
          <a:srcRect/>
          <a:stretch/>
        </p:blipFill>
        <p:spPr>
          <a:xfrm>
            <a:off x="731838" y="360538"/>
            <a:ext cx="1765565" cy="288000"/>
          </a:xfrm>
          <a:prstGeom prst="rect">
            <a:avLst/>
          </a:prstGeom>
          <a:noFill/>
          <a:ln>
            <a:noFill/>
          </a:ln>
        </p:spPr>
      </p:pic>
      <p:sp>
        <p:nvSpPr>
          <p:cNvPr id="50" name="Google Shape;50;p7"/>
          <p:cNvSpPr txBox="1">
            <a:spLocks noGrp="1"/>
          </p:cNvSpPr>
          <p:nvPr>
            <p:ph type="body" idx="1"/>
          </p:nvPr>
        </p:nvSpPr>
        <p:spPr>
          <a:xfrm>
            <a:off x="1078515" y="5122625"/>
            <a:ext cx="10044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a:spLocks noGrp="1"/>
          </p:cNvSpPr>
          <p:nvPr>
            <p:ph type="pic" idx="2"/>
          </p:nvPr>
        </p:nvSpPr>
        <p:spPr>
          <a:xfrm>
            <a:off x="10200163" y="6489088"/>
            <a:ext cx="1260000" cy="180000"/>
          </a:xfrm>
          <a:prstGeom prst="rect">
            <a:avLst/>
          </a:prstGeom>
          <a:noFill/>
          <a:ln>
            <a:noFill/>
          </a:ln>
        </p:spPr>
      </p:sp>
      <p:sp>
        <p:nvSpPr>
          <p:cNvPr id="52" name="Google Shape;52;p7"/>
          <p:cNvSpPr txBox="1">
            <a:spLocks noGrp="1"/>
          </p:cNvSpPr>
          <p:nvPr>
            <p:ph type="body" idx="3"/>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496"/>
        <p:cNvGrpSpPr/>
        <p:nvPr/>
      </p:nvGrpSpPr>
      <p:grpSpPr>
        <a:xfrm>
          <a:off x="0" y="0"/>
          <a:ext cx="0" cy="0"/>
          <a:chOff x="0" y="0"/>
          <a:chExt cx="0" cy="0"/>
        </a:xfrm>
      </p:grpSpPr>
      <p:sp>
        <p:nvSpPr>
          <p:cNvPr id="497" name="Google Shape;497;p6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8" name="Google Shape;498;p6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9" name="Google Shape;499;p6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500" name="Google Shape;500;p64"/>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501" name="Google Shape;501;p64"/>
          <p:cNvSpPr>
            <a:spLocks noGrp="1"/>
          </p:cNvSpPr>
          <p:nvPr>
            <p:ph type="pic" idx="2"/>
          </p:nvPr>
        </p:nvSpPr>
        <p:spPr>
          <a:xfrm>
            <a:off x="731837" y="260350"/>
            <a:ext cx="10728000" cy="6012524"/>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502"/>
        <p:cNvGrpSpPr/>
        <p:nvPr/>
      </p:nvGrpSpPr>
      <p:grpSpPr>
        <a:xfrm>
          <a:off x="0" y="0"/>
          <a:ext cx="0" cy="0"/>
          <a:chOff x="0" y="0"/>
          <a:chExt cx="0" cy="0"/>
        </a:xfrm>
      </p:grpSpPr>
      <p:sp>
        <p:nvSpPr>
          <p:cNvPr id="503" name="Google Shape;503;p6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4" name="Google Shape;504;p65"/>
          <p:cNvSpPr txBox="1">
            <a:spLocks noGrp="1"/>
          </p:cNvSpPr>
          <p:nvPr>
            <p:ph type="body" idx="1"/>
          </p:nvPr>
        </p:nvSpPr>
        <p:spPr>
          <a:xfrm>
            <a:off x="6204163" y="1412875"/>
            <a:ext cx="5256000" cy="48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5" name="Google Shape;505;p6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6" name="Google Shape;506;p6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7" name="Google Shape;507;p6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508" name="Google Shape;508;p65"/>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509" name="Google Shape;509;p65"/>
          <p:cNvSpPr>
            <a:spLocks noGrp="1"/>
          </p:cNvSpPr>
          <p:nvPr>
            <p:ph type="pic" idx="2"/>
          </p:nvPr>
        </p:nvSpPr>
        <p:spPr>
          <a:xfrm>
            <a:off x="731838" y="1412875"/>
            <a:ext cx="5040000" cy="4860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510"/>
        <p:cNvGrpSpPr/>
        <p:nvPr/>
      </p:nvGrpSpPr>
      <p:grpSpPr>
        <a:xfrm>
          <a:off x="0" y="0"/>
          <a:ext cx="0" cy="0"/>
          <a:chOff x="0" y="0"/>
          <a:chExt cx="0" cy="0"/>
        </a:xfrm>
      </p:grpSpPr>
      <p:sp>
        <p:nvSpPr>
          <p:cNvPr id="511" name="Google Shape;511;p66"/>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2" name="Google Shape;512;p66"/>
          <p:cNvSpPr txBox="1">
            <a:spLocks noGrp="1"/>
          </p:cNvSpPr>
          <p:nvPr>
            <p:ph type="body" idx="1"/>
          </p:nvPr>
        </p:nvSpPr>
        <p:spPr>
          <a:xfrm>
            <a:off x="731836" y="5121800"/>
            <a:ext cx="5255999"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3" name="Google Shape;513;p6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4" name="Google Shape;514;p6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5" name="Google Shape;515;p66"/>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516" name="Google Shape;516;p66"/>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517" name="Google Shape;517;p66"/>
          <p:cNvSpPr>
            <a:spLocks noGrp="1"/>
          </p:cNvSpPr>
          <p:nvPr>
            <p:ph type="pic" idx="2"/>
          </p:nvPr>
        </p:nvSpPr>
        <p:spPr>
          <a:xfrm>
            <a:off x="731838" y="1412875"/>
            <a:ext cx="5256000" cy="3420000"/>
          </a:xfrm>
          <a:prstGeom prst="rect">
            <a:avLst/>
          </a:prstGeom>
          <a:noFill/>
          <a:ln>
            <a:noFill/>
          </a:ln>
        </p:spPr>
      </p:sp>
      <p:sp>
        <p:nvSpPr>
          <p:cNvPr id="518" name="Google Shape;518;p66"/>
          <p:cNvSpPr>
            <a:spLocks noGrp="1"/>
          </p:cNvSpPr>
          <p:nvPr>
            <p:ph type="pic" idx="3"/>
          </p:nvPr>
        </p:nvSpPr>
        <p:spPr>
          <a:xfrm>
            <a:off x="6204162" y="1412875"/>
            <a:ext cx="5256000" cy="3420000"/>
          </a:xfrm>
          <a:prstGeom prst="rect">
            <a:avLst/>
          </a:prstGeom>
          <a:noFill/>
          <a:ln>
            <a:noFill/>
          </a:ln>
        </p:spPr>
      </p:sp>
      <p:sp>
        <p:nvSpPr>
          <p:cNvPr id="519" name="Google Shape;519;p66"/>
          <p:cNvSpPr txBox="1">
            <a:spLocks noGrp="1"/>
          </p:cNvSpPr>
          <p:nvPr>
            <p:ph type="body" idx="4"/>
          </p:nvPr>
        </p:nvSpPr>
        <p:spPr>
          <a:xfrm>
            <a:off x="6204162" y="5121800"/>
            <a:ext cx="5256001" cy="115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520"/>
        <p:cNvGrpSpPr/>
        <p:nvPr/>
      </p:nvGrpSpPr>
      <p:grpSpPr>
        <a:xfrm>
          <a:off x="0" y="0"/>
          <a:ext cx="0" cy="0"/>
          <a:chOff x="0" y="0"/>
          <a:chExt cx="0" cy="0"/>
        </a:xfrm>
      </p:grpSpPr>
      <p:sp>
        <p:nvSpPr>
          <p:cNvPr id="521" name="Google Shape;521;p6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2" name="Google Shape;522;p67"/>
          <p:cNvSpPr txBox="1">
            <a:spLocks noGrp="1"/>
          </p:cNvSpPr>
          <p:nvPr>
            <p:ph type="body" idx="1"/>
          </p:nvPr>
        </p:nvSpPr>
        <p:spPr>
          <a:xfrm>
            <a:off x="731836" y="4166439"/>
            <a:ext cx="10728327" cy="212440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3" name="Google Shape;523;p6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4" name="Google Shape;524;p6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5" name="Google Shape;525;p6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526" name="Google Shape;526;p67"/>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527" name="Google Shape;527;p67"/>
          <p:cNvSpPr>
            <a:spLocks noGrp="1"/>
          </p:cNvSpPr>
          <p:nvPr>
            <p:ph type="pic" idx="2"/>
          </p:nvPr>
        </p:nvSpPr>
        <p:spPr>
          <a:xfrm>
            <a:off x="731838" y="1412875"/>
            <a:ext cx="3420000" cy="2484000"/>
          </a:xfrm>
          <a:prstGeom prst="rect">
            <a:avLst/>
          </a:prstGeom>
          <a:noFill/>
          <a:ln>
            <a:noFill/>
          </a:ln>
        </p:spPr>
      </p:sp>
      <p:sp>
        <p:nvSpPr>
          <p:cNvPr id="528" name="Google Shape;528;p67"/>
          <p:cNvSpPr>
            <a:spLocks noGrp="1"/>
          </p:cNvSpPr>
          <p:nvPr>
            <p:ph type="pic" idx="3"/>
          </p:nvPr>
        </p:nvSpPr>
        <p:spPr>
          <a:xfrm>
            <a:off x="8040162" y="1414800"/>
            <a:ext cx="3420000" cy="2484000"/>
          </a:xfrm>
          <a:prstGeom prst="rect">
            <a:avLst/>
          </a:prstGeom>
          <a:noFill/>
          <a:ln>
            <a:noFill/>
          </a:ln>
        </p:spPr>
      </p:sp>
      <p:sp>
        <p:nvSpPr>
          <p:cNvPr id="529" name="Google Shape;529;p67"/>
          <p:cNvSpPr>
            <a:spLocks noGrp="1"/>
          </p:cNvSpPr>
          <p:nvPr>
            <p:ph type="pic" idx="4"/>
          </p:nvPr>
        </p:nvSpPr>
        <p:spPr>
          <a:xfrm>
            <a:off x="4385999" y="1414800"/>
            <a:ext cx="3420000" cy="2484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530"/>
        <p:cNvGrpSpPr/>
        <p:nvPr/>
      </p:nvGrpSpPr>
      <p:grpSpPr>
        <a:xfrm>
          <a:off x="0" y="0"/>
          <a:ext cx="0" cy="0"/>
          <a:chOff x="0" y="0"/>
          <a:chExt cx="0" cy="0"/>
        </a:xfrm>
      </p:grpSpPr>
      <p:sp>
        <p:nvSpPr>
          <p:cNvPr id="531" name="Google Shape;531;p68"/>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2" name="Google Shape;532;p68"/>
          <p:cNvSpPr txBox="1">
            <a:spLocks noGrp="1"/>
          </p:cNvSpPr>
          <p:nvPr>
            <p:ph type="body" idx="1"/>
          </p:nvPr>
        </p:nvSpPr>
        <p:spPr>
          <a:xfrm>
            <a:off x="731837" y="1412875"/>
            <a:ext cx="10728325" cy="3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b="1"/>
            </a:lvl1pPr>
            <a:lvl2pPr marL="914400" lvl="1" indent="-228600" algn="l">
              <a:lnSpc>
                <a:spcPct val="100000"/>
              </a:lnSpc>
              <a:spcBef>
                <a:spcPts val="500"/>
              </a:spcBef>
              <a:spcAft>
                <a:spcPts val="0"/>
              </a:spcAft>
              <a:buClr>
                <a:schemeClr val="dk1"/>
              </a:buClr>
              <a:buSzPts val="1800"/>
              <a:buNone/>
              <a:defRPr b="1"/>
            </a:lvl2pPr>
            <a:lvl3pPr marL="1371600" lvl="2" indent="-228600" algn="l">
              <a:lnSpc>
                <a:spcPct val="100000"/>
              </a:lnSpc>
              <a:spcBef>
                <a:spcPts val="500"/>
              </a:spcBef>
              <a:spcAft>
                <a:spcPts val="0"/>
              </a:spcAft>
              <a:buClr>
                <a:schemeClr val="dk1"/>
              </a:buClr>
              <a:buSzPts val="1800"/>
              <a:buNone/>
              <a:defRPr b="1"/>
            </a:lvl3pPr>
            <a:lvl4pPr marL="1828800" lvl="3" indent="-228600" algn="l">
              <a:lnSpc>
                <a:spcPct val="100000"/>
              </a:lnSpc>
              <a:spcBef>
                <a:spcPts val="500"/>
              </a:spcBef>
              <a:spcAft>
                <a:spcPts val="0"/>
              </a:spcAft>
              <a:buClr>
                <a:schemeClr val="dk1"/>
              </a:buClr>
              <a:buSzPts val="1800"/>
              <a:buNone/>
              <a:defRPr b="1"/>
            </a:lvl4pPr>
            <a:lvl5pPr marL="2286000" lvl="4" indent="-228600" algn="l">
              <a:lnSpc>
                <a:spcPct val="100000"/>
              </a:lnSpc>
              <a:spcBef>
                <a:spcPts val="500"/>
              </a:spcBef>
              <a:spcAft>
                <a:spcPts val="0"/>
              </a:spcAft>
              <a:buClr>
                <a:schemeClr val="dk1"/>
              </a:buClr>
              <a:buSzPts val="18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3" name="Google Shape;533;p6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4" name="Google Shape;534;p6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5" name="Google Shape;535;p6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pic>
        <p:nvPicPr>
          <p:cNvPr id="536" name="Google Shape;536;p68"/>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53"/>
        <p:cNvGrpSpPr/>
        <p:nvPr/>
      </p:nvGrpSpPr>
      <p:grpSpPr>
        <a:xfrm>
          <a:off x="0" y="0"/>
          <a:ext cx="0" cy="0"/>
          <a:chOff x="0" y="0"/>
          <a:chExt cx="0" cy="0"/>
        </a:xfrm>
      </p:grpSpPr>
      <p:sp>
        <p:nvSpPr>
          <p:cNvPr id="54" name="Google Shape;54;p8"/>
          <p:cNvSpPr>
            <a:spLocks noGrp="1"/>
          </p:cNvSpPr>
          <p:nvPr>
            <p:ph type="pic" idx="2"/>
          </p:nvPr>
        </p:nvSpPr>
        <p:spPr>
          <a:xfrm>
            <a:off x="731838" y="1016000"/>
            <a:ext cx="10728325" cy="5256000"/>
          </a:xfrm>
          <a:prstGeom prst="rect">
            <a:avLst/>
          </a:prstGeom>
          <a:noFill/>
          <a:ln>
            <a:noFill/>
          </a:ln>
        </p:spPr>
      </p:sp>
      <p:sp>
        <p:nvSpPr>
          <p:cNvPr id="55" name="Google Shape;55;p8"/>
          <p:cNvSpPr txBox="1">
            <a:spLocks noGrp="1"/>
          </p:cNvSpPr>
          <p:nvPr>
            <p:ph type="ctrTitle"/>
          </p:nvPr>
        </p:nvSpPr>
        <p:spPr>
          <a:xfrm>
            <a:off x="0" y="2233538"/>
            <a:ext cx="5904000" cy="2772000"/>
          </a:xfrm>
          <a:prstGeom prst="rect">
            <a:avLst/>
          </a:prstGeom>
          <a:solidFill>
            <a:srgbClr val="007A96"/>
          </a:solidFill>
          <a:ln>
            <a:noFill/>
          </a:ln>
        </p:spPr>
        <p:txBody>
          <a:bodyPr spcFirstLastPara="1" wrap="square" lIns="1080000" tIns="252000" rIns="0" bIns="0" anchor="t" anchorCtr="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6" name="Google Shape;56;p8"/>
          <p:cNvPicPr preferRelativeResize="0"/>
          <p:nvPr/>
        </p:nvPicPr>
        <p:blipFill rotWithShape="1">
          <a:blip r:embed="rId2">
            <a:alphaModFix/>
          </a:blip>
          <a:srcRect/>
          <a:stretch/>
        </p:blipFill>
        <p:spPr>
          <a:xfrm>
            <a:off x="727672" y="228020"/>
            <a:ext cx="3679200" cy="552508"/>
          </a:xfrm>
          <a:prstGeom prst="rect">
            <a:avLst/>
          </a:prstGeom>
          <a:noFill/>
          <a:ln>
            <a:noFill/>
          </a:ln>
        </p:spPr>
      </p:pic>
      <p:sp>
        <p:nvSpPr>
          <p:cNvPr id="57" name="Google Shape;57;p8"/>
          <p:cNvSpPr txBox="1">
            <a:spLocks noGrp="1"/>
          </p:cNvSpPr>
          <p:nvPr>
            <p:ph type="body" idx="1"/>
          </p:nvPr>
        </p:nvSpPr>
        <p:spPr>
          <a:xfrm>
            <a:off x="1078516" y="3860495"/>
            <a:ext cx="4680000" cy="10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a:solidFill>
                  <a:schemeClr val="lt1"/>
                </a:solidFill>
              </a:defRPr>
            </a:lvl1pPr>
            <a:lvl2pPr marL="914400" lvl="1" indent="-228600" algn="l">
              <a:lnSpc>
                <a:spcPct val="100000"/>
              </a:lnSpc>
              <a:spcBef>
                <a:spcPts val="0"/>
              </a:spcBef>
              <a:spcAft>
                <a:spcPts val="0"/>
              </a:spcAft>
              <a:buClr>
                <a:schemeClr val="lt1"/>
              </a:buClr>
              <a:buSzPts val="1800"/>
              <a:buNone/>
              <a:defRPr>
                <a:solidFill>
                  <a:schemeClr val="lt1"/>
                </a:solidFill>
              </a:defRPr>
            </a:lvl2pPr>
            <a:lvl3pPr marL="1371600" lvl="2" indent="-228600" algn="l">
              <a:lnSpc>
                <a:spcPct val="100000"/>
              </a:lnSpc>
              <a:spcBef>
                <a:spcPts val="0"/>
              </a:spcBef>
              <a:spcAft>
                <a:spcPts val="0"/>
              </a:spcAft>
              <a:buClr>
                <a:schemeClr val="lt1"/>
              </a:buClr>
              <a:buSzPts val="1800"/>
              <a:buNone/>
              <a:defRPr>
                <a:solidFill>
                  <a:schemeClr val="lt1"/>
                </a:solidFill>
              </a:defRPr>
            </a:lvl3pPr>
            <a:lvl4pPr marL="1828800" lvl="3" indent="-228600" algn="l">
              <a:lnSpc>
                <a:spcPct val="100000"/>
              </a:lnSpc>
              <a:spcBef>
                <a:spcPts val="0"/>
              </a:spcBef>
              <a:spcAft>
                <a:spcPts val="0"/>
              </a:spcAft>
              <a:buClr>
                <a:schemeClr val="lt1"/>
              </a:buClr>
              <a:buSzPts val="1800"/>
              <a:buNone/>
              <a:defRPr>
                <a:solidFill>
                  <a:schemeClr val="lt1"/>
                </a:solidFill>
              </a:defRPr>
            </a:lvl4pPr>
            <a:lvl5pPr marL="2286000" lvl="4" indent="-228600" algn="l">
              <a:lnSpc>
                <a:spcPct val="100000"/>
              </a:lnSpc>
              <a:spcBef>
                <a:spcPts val="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a:spLocks noGrp="1"/>
          </p:cNvSpPr>
          <p:nvPr>
            <p:ph type="pic" idx="3"/>
          </p:nvPr>
        </p:nvSpPr>
        <p:spPr>
          <a:xfrm>
            <a:off x="10200163" y="6489088"/>
            <a:ext cx="1260000" cy="180000"/>
          </a:xfrm>
          <a:prstGeom prst="rect">
            <a:avLst/>
          </a:prstGeom>
          <a:noFill/>
          <a:ln>
            <a:noFill/>
          </a:ln>
        </p:spPr>
      </p:sp>
      <p:sp>
        <p:nvSpPr>
          <p:cNvPr id="59" name="Google Shape;59;p8"/>
          <p:cNvSpPr txBox="1">
            <a:spLocks noGrp="1"/>
          </p:cNvSpPr>
          <p:nvPr>
            <p:ph type="body" idx="4"/>
          </p:nvPr>
        </p:nvSpPr>
        <p:spPr>
          <a:xfrm>
            <a:off x="9696449" y="316800"/>
            <a:ext cx="1800000" cy="36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1150"/>
              <a:buNone/>
              <a:defRPr sz="1150"/>
            </a:lvl1pPr>
            <a:lvl2pPr marL="914400" lvl="1" indent="-301625" algn="l">
              <a:lnSpc>
                <a:spcPct val="100000"/>
              </a:lnSpc>
              <a:spcBef>
                <a:spcPts val="500"/>
              </a:spcBef>
              <a:spcAft>
                <a:spcPts val="0"/>
              </a:spcAft>
              <a:buClr>
                <a:schemeClr val="dk1"/>
              </a:buClr>
              <a:buSzPts val="1150"/>
              <a:buChar char="−"/>
              <a:defRPr sz="1150"/>
            </a:lvl2pPr>
            <a:lvl3pPr marL="1371600" lvl="2" indent="-301625" algn="l">
              <a:lnSpc>
                <a:spcPct val="100000"/>
              </a:lnSpc>
              <a:spcBef>
                <a:spcPts val="500"/>
              </a:spcBef>
              <a:spcAft>
                <a:spcPts val="0"/>
              </a:spcAft>
              <a:buClr>
                <a:schemeClr val="dk1"/>
              </a:buClr>
              <a:buSzPts val="1150"/>
              <a:buChar char="−"/>
              <a:defRPr sz="1150"/>
            </a:lvl3pPr>
            <a:lvl4pPr marL="1828800" lvl="3" indent="-301625" algn="l">
              <a:lnSpc>
                <a:spcPct val="100000"/>
              </a:lnSpc>
              <a:spcBef>
                <a:spcPts val="500"/>
              </a:spcBef>
              <a:spcAft>
                <a:spcPts val="0"/>
              </a:spcAft>
              <a:buClr>
                <a:schemeClr val="dk1"/>
              </a:buClr>
              <a:buSzPts val="1150"/>
              <a:buChar char="−"/>
              <a:defRPr sz="1150"/>
            </a:lvl4pPr>
            <a:lvl5pPr marL="2286000" lvl="4" indent="-301625" algn="l">
              <a:lnSpc>
                <a:spcPct val="100000"/>
              </a:lnSpc>
              <a:spcBef>
                <a:spcPts val="500"/>
              </a:spcBef>
              <a:spcAft>
                <a:spcPts val="0"/>
              </a:spcAft>
              <a:buClr>
                <a:schemeClr val="dk1"/>
              </a:buClr>
              <a:buSzPts val="1150"/>
              <a:buChar char="−"/>
              <a:defRPr sz="11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640">
          <p15:clr>
            <a:srgbClr val="FBAE40"/>
          </p15:clr>
        </p15:guide>
        <p15:guide id="2" orient="horz" pos="39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66" name="Google Shape;66;p9"/>
          <p:cNvPicPr preferRelativeResize="0"/>
          <p:nvPr/>
        </p:nvPicPr>
        <p:blipFill rotWithShape="1">
          <a:blip r:embed="rId2">
            <a:alphaModFix/>
          </a:blip>
          <a:srcRect/>
          <a:stretch/>
        </p:blipFill>
        <p:spPr>
          <a:xfrm>
            <a:off x="731837" y="6507088"/>
            <a:ext cx="984462" cy="16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731837" y="1412875"/>
            <a:ext cx="10728325" cy="396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73" name="Google Shape;73;p10"/>
          <p:cNvPicPr preferRelativeResize="0"/>
          <p:nvPr/>
        </p:nvPicPr>
        <p:blipFill rotWithShape="1">
          <a:blip r:embed="rId2">
            <a:alphaModFix/>
          </a:blip>
          <a:srcRect/>
          <a:stretch/>
        </p:blipFill>
        <p:spPr>
          <a:xfrm>
            <a:off x="731837" y="6507088"/>
            <a:ext cx="984462" cy="162000"/>
          </a:xfrm>
          <a:prstGeom prst="rect">
            <a:avLst/>
          </a:prstGeom>
          <a:noFill/>
          <a:ln>
            <a:noFill/>
          </a:ln>
        </p:spPr>
      </p:pic>
      <p:sp>
        <p:nvSpPr>
          <p:cNvPr id="74" name="Google Shape;74;p10"/>
          <p:cNvSpPr txBox="1">
            <a:spLocks noGrp="1"/>
          </p:cNvSpPr>
          <p:nvPr>
            <p:ph type="body" idx="2"/>
          </p:nvPr>
        </p:nvSpPr>
        <p:spPr>
          <a:xfrm>
            <a:off x="731836" y="5570135"/>
            <a:ext cx="5364164" cy="721233"/>
          </a:xfrm>
          <a:prstGeom prst="rect">
            <a:avLst/>
          </a:prstGeom>
          <a:noFill/>
          <a:ln>
            <a:noFill/>
          </a:ln>
        </p:spPr>
        <p:txBody>
          <a:bodyPr spcFirstLastPara="1" wrap="square" lIns="0" tIns="0" rIns="0" bIns="0" anchor="b" anchorCtr="0">
            <a:noAutofit/>
          </a:bodyPr>
          <a:lstStyle>
            <a:lvl1pPr marL="457200" lvl="0" indent="-279400" algn="l">
              <a:lnSpc>
                <a:spcPct val="100000"/>
              </a:lnSpc>
              <a:spcBef>
                <a:spcPts val="0"/>
              </a:spcBef>
              <a:spcAft>
                <a:spcPts val="0"/>
              </a:spcAft>
              <a:buClr>
                <a:schemeClr val="dk1"/>
              </a:buClr>
              <a:buSzPts val="800"/>
              <a:buFont typeface="Arial"/>
              <a:buAutoNum type="arabicPeriod"/>
              <a:defRPr sz="800"/>
            </a:lvl1pPr>
            <a:lvl2pPr marL="914400" lvl="1" indent="-228600" algn="l">
              <a:lnSpc>
                <a:spcPct val="100000"/>
              </a:lnSpc>
              <a:spcBef>
                <a:spcPts val="500"/>
              </a:spcBef>
              <a:spcAft>
                <a:spcPts val="0"/>
              </a:spcAft>
              <a:buClr>
                <a:schemeClr val="dk1"/>
              </a:buClr>
              <a:buSzPts val="800"/>
              <a:buNone/>
              <a:defRPr sz="800"/>
            </a:lvl2pPr>
            <a:lvl3pPr marL="1371600" lvl="2" indent="-228600" algn="l">
              <a:lnSpc>
                <a:spcPct val="100000"/>
              </a:lnSpc>
              <a:spcBef>
                <a:spcPts val="500"/>
              </a:spcBef>
              <a:spcAft>
                <a:spcPts val="0"/>
              </a:spcAft>
              <a:buClr>
                <a:schemeClr val="dk1"/>
              </a:buClr>
              <a:buSzPts val="800"/>
              <a:buNone/>
              <a:defRPr sz="800"/>
            </a:lvl3pPr>
            <a:lvl4pPr marL="1828800" lvl="3" indent="-228600" algn="l">
              <a:lnSpc>
                <a:spcPct val="100000"/>
              </a:lnSpc>
              <a:spcBef>
                <a:spcPts val="500"/>
              </a:spcBef>
              <a:spcAft>
                <a:spcPts val="0"/>
              </a:spcAft>
              <a:buClr>
                <a:schemeClr val="dk1"/>
              </a:buClr>
              <a:buSzPts val="800"/>
              <a:buNone/>
              <a:defRPr sz="800"/>
            </a:lvl4pPr>
            <a:lvl5pPr marL="2286000" lvl="4" indent="-228600" algn="l">
              <a:lnSpc>
                <a:spcPct val="100000"/>
              </a:lnSpc>
              <a:spcBef>
                <a:spcPts val="500"/>
              </a:spcBef>
              <a:spcAft>
                <a:spcPts val="0"/>
              </a:spcAft>
              <a:buClr>
                <a:schemeClr val="dk1"/>
              </a:buClr>
              <a:buSzPts val="800"/>
              <a:buNone/>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3" name="Google Shape;143;p18"/>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4" name="Google Shape;144;p1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5" name="Google Shape;145;p1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6" name="Google Shape;146;p18"/>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35"/>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5" name="Google Shape;275;p35"/>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6" name="Google Shape;276;p3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7" name="Google Shape;277;p3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8" name="Google Shape;278;p35"/>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sp>
        <p:nvSpPr>
          <p:cNvPr id="406" name="Google Shape;406;p52"/>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7" name="Google Shape;407;p52"/>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8" name="Google Shape;408;p5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09" name="Google Shape;409;p5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10" name="Google Shape;410;p52"/>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CH"/>
              <a:t>‹#›</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microsoft.com/office/2007/relationships/media" Target="../media/media2.mov"/><Relationship Id="rId7" Type="http://schemas.openxmlformats.org/officeDocument/2006/relationships/slideLayout" Target="../slideLayouts/slideLayout18.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30.png"/><Relationship Id="rId5" Type="http://schemas.microsoft.com/office/2007/relationships/media" Target="../media/media3.mov"/><Relationship Id="rId10" Type="http://schemas.openxmlformats.org/officeDocument/2006/relationships/image" Target="../media/image29.png"/><Relationship Id="rId4" Type="http://schemas.openxmlformats.org/officeDocument/2006/relationships/video" Target="../media/media2.mov"/><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dx.doi.org/10.1109/icorr.2015.7281308"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hyperlink" Target="https://dx.doi.org/10.1109/haptic.2012.6183769"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8" Type="http://schemas.openxmlformats.org/officeDocument/2006/relationships/image" Target="../media/image37.gif"/><Relationship Id="rId13" Type="http://schemas.openxmlformats.org/officeDocument/2006/relationships/image" Target="../media/image26.gif"/><Relationship Id="rId3" Type="http://schemas.openxmlformats.org/officeDocument/2006/relationships/image" Target="../media/image16.gif"/><Relationship Id="rId7" Type="http://schemas.openxmlformats.org/officeDocument/2006/relationships/image" Target="../media/image15.gif"/><Relationship Id="rId12" Type="http://schemas.openxmlformats.org/officeDocument/2006/relationships/image" Target="../media/image25.gif"/><Relationship Id="rId2" Type="http://schemas.openxmlformats.org/officeDocument/2006/relationships/notesSlide" Target="../notesSlides/notesSlide20.xml"/><Relationship Id="rId16" Type="http://schemas.openxmlformats.org/officeDocument/2006/relationships/image" Target="../media/image42.gif"/><Relationship Id="rId1" Type="http://schemas.openxmlformats.org/officeDocument/2006/relationships/slideLayout" Target="../slideLayouts/slideLayout18.xml"/><Relationship Id="rId6" Type="http://schemas.openxmlformats.org/officeDocument/2006/relationships/image" Target="../media/image18.gif"/><Relationship Id="rId11" Type="http://schemas.openxmlformats.org/officeDocument/2006/relationships/image" Target="../media/image40.gif"/><Relationship Id="rId5" Type="http://schemas.openxmlformats.org/officeDocument/2006/relationships/image" Target="../media/image19.gif"/><Relationship Id="rId15" Type="http://schemas.openxmlformats.org/officeDocument/2006/relationships/image" Target="../media/image41.gif"/><Relationship Id="rId10" Type="http://schemas.openxmlformats.org/officeDocument/2006/relationships/image" Target="../media/image39.gif"/><Relationship Id="rId4" Type="http://schemas.openxmlformats.org/officeDocument/2006/relationships/image" Target="../media/image17.gif"/><Relationship Id="rId9" Type="http://schemas.openxmlformats.org/officeDocument/2006/relationships/image" Target="../media/image38.gif"/><Relationship Id="rId14" Type="http://schemas.openxmlformats.org/officeDocument/2006/relationships/image" Target="../media/image27.gif"/></Relationships>
</file>

<file path=ppt/slides/_rels/slide21.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image" Target="../media/image27.gif"/><Relationship Id="rId3" Type="http://schemas.openxmlformats.org/officeDocument/2006/relationships/image" Target="../media/image15.gif"/><Relationship Id="rId7" Type="http://schemas.openxmlformats.org/officeDocument/2006/relationships/image" Target="../media/image19.gif"/><Relationship Id="rId12" Type="http://schemas.openxmlformats.org/officeDocument/2006/relationships/image" Target="../media/image26.gif"/><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18.gif"/><Relationship Id="rId11" Type="http://schemas.openxmlformats.org/officeDocument/2006/relationships/image" Target="../media/image25.gif"/><Relationship Id="rId5" Type="http://schemas.openxmlformats.org/officeDocument/2006/relationships/image" Target="../media/image17.gif"/><Relationship Id="rId10" Type="http://schemas.openxmlformats.org/officeDocument/2006/relationships/image" Target="../media/image43.gif"/><Relationship Id="rId4" Type="http://schemas.openxmlformats.org/officeDocument/2006/relationships/image" Target="../media/image16.gif"/><Relationship Id="rId9" Type="http://schemas.openxmlformats.org/officeDocument/2006/relationships/image" Target="../media/image21.gif"/><Relationship Id="rId14" Type="http://schemas.openxmlformats.org/officeDocument/2006/relationships/image" Target="../media/image44.gif"/></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0.gif"/><Relationship Id="rId13" Type="http://schemas.openxmlformats.org/officeDocument/2006/relationships/image" Target="../media/image25.gif"/><Relationship Id="rId3" Type="http://schemas.openxmlformats.org/officeDocument/2006/relationships/image" Target="../media/image15.gif"/><Relationship Id="rId7" Type="http://schemas.openxmlformats.org/officeDocument/2006/relationships/image" Target="../media/image19.gif"/><Relationship Id="rId12"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18.gif"/><Relationship Id="rId11" Type="http://schemas.openxmlformats.org/officeDocument/2006/relationships/image" Target="../media/image23.gif"/><Relationship Id="rId5" Type="http://schemas.openxmlformats.org/officeDocument/2006/relationships/image" Target="../media/image17.gif"/><Relationship Id="rId15" Type="http://schemas.openxmlformats.org/officeDocument/2006/relationships/image" Target="../media/image27.gif"/><Relationship Id="rId10" Type="http://schemas.openxmlformats.org/officeDocument/2006/relationships/image" Target="../media/image22.gif"/><Relationship Id="rId4" Type="http://schemas.openxmlformats.org/officeDocument/2006/relationships/image" Target="../media/image16.gif"/><Relationship Id="rId9" Type="http://schemas.openxmlformats.org/officeDocument/2006/relationships/image" Target="../media/image21.gif"/><Relationship Id="rId14"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69" descr="Ein Bild, das Gebäude, Stadt, Schloss, Turm enthält.&#10;&#10;Automatisch generierte Beschreibung"/>
          <p:cNvPicPr preferRelativeResize="0">
            <a:picLocks noGrp="1"/>
          </p:cNvPicPr>
          <p:nvPr>
            <p:ph type="pic" idx="2"/>
          </p:nvPr>
        </p:nvPicPr>
        <p:blipFill rotWithShape="1">
          <a:blip r:embed="rId3">
            <a:alphaModFix/>
          </a:blip>
          <a:srcRect t="465" b="455"/>
          <a:stretch/>
        </p:blipFill>
        <p:spPr>
          <a:xfrm>
            <a:off x="731838" y="1016000"/>
            <a:ext cx="10728328" cy="5256000"/>
          </a:xfrm>
          <a:prstGeom prst="rect">
            <a:avLst/>
          </a:prstGeom>
          <a:noFill/>
          <a:ln>
            <a:noFill/>
          </a:ln>
        </p:spPr>
      </p:pic>
      <p:sp>
        <p:nvSpPr>
          <p:cNvPr id="542" name="Google Shape;542;p69"/>
          <p:cNvSpPr txBox="1">
            <a:spLocks noGrp="1"/>
          </p:cNvSpPr>
          <p:nvPr>
            <p:ph type="ctrTitle"/>
          </p:nvPr>
        </p:nvSpPr>
        <p:spPr>
          <a:xfrm>
            <a:off x="-2" y="2233537"/>
            <a:ext cx="6178860" cy="2959200"/>
          </a:xfrm>
          <a:prstGeom prst="rect">
            <a:avLst/>
          </a:prstGeom>
          <a:solidFill>
            <a:schemeClr val="accent1"/>
          </a:solidFill>
          <a:ln>
            <a:noFill/>
          </a:ln>
        </p:spPr>
        <p:txBody>
          <a:bodyPr spcFirstLastPara="1" wrap="square" lIns="1080000" tIns="252000" rIns="0" bIns="0" anchor="t" anchorCtr="0">
            <a:noAutofit/>
          </a:bodyPr>
          <a:lstStyle/>
          <a:p>
            <a:pPr marL="0" marR="280173" lvl="0" indent="0" algn="just" rtl="0">
              <a:lnSpc>
                <a:spcPct val="100000"/>
              </a:lnSpc>
              <a:spcBef>
                <a:spcPts val="0"/>
              </a:spcBef>
              <a:spcAft>
                <a:spcPts val="0"/>
              </a:spcAft>
              <a:buClr>
                <a:schemeClr val="lt1"/>
              </a:buClr>
              <a:buSzPts val="2800"/>
              <a:buFont typeface="Arial"/>
              <a:buNone/>
            </a:pPr>
            <a:r>
              <a:rPr lang="de-CH" sz="2800" dirty="0"/>
              <a:t>Comparing the transparency of the haptic paddle using different interaction controllers</a:t>
            </a:r>
            <a:endParaRPr sz="2800" dirty="0"/>
          </a:p>
        </p:txBody>
      </p:sp>
      <p:sp>
        <p:nvSpPr>
          <p:cNvPr id="543" name="Google Shape;543;p69"/>
          <p:cNvSpPr txBox="1">
            <a:spLocks noGrp="1"/>
          </p:cNvSpPr>
          <p:nvPr>
            <p:ph type="body" idx="1"/>
          </p:nvPr>
        </p:nvSpPr>
        <p:spPr>
          <a:xfrm>
            <a:off x="1078516" y="4279037"/>
            <a:ext cx="4680000" cy="58949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800"/>
              <a:buNone/>
            </a:pPr>
            <a:r>
              <a:rPr lang="de-CH" b="1" dirty="0"/>
              <a:t>Ramon Rohner, Xiaowei Lin</a:t>
            </a:r>
            <a:endParaRPr b="1" dirty="0"/>
          </a:p>
          <a:p>
            <a:pPr marL="0" lvl="0" indent="0" algn="l" rtl="0">
              <a:lnSpc>
                <a:spcPct val="100000"/>
              </a:lnSpc>
              <a:spcBef>
                <a:spcPts val="0"/>
              </a:spcBef>
              <a:spcAft>
                <a:spcPts val="0"/>
              </a:spcAft>
              <a:buClr>
                <a:schemeClr val="lt1"/>
              </a:buClr>
              <a:buSzPts val="1800"/>
              <a:buNone/>
            </a:pPr>
            <a:r>
              <a:rPr lang="de-CH" dirty="0"/>
              <a:t>23th December 2021, Zurich</a:t>
            </a:r>
            <a:endParaRPr dirty="0"/>
          </a:p>
        </p:txBody>
      </p:sp>
      <p:sp>
        <p:nvSpPr>
          <p:cNvPr id="544" name="Google Shape;544;p69"/>
          <p:cNvSpPr txBox="1">
            <a:spLocks noGrp="1"/>
          </p:cNvSpPr>
          <p:nvPr>
            <p:ph type="body" idx="4"/>
          </p:nvPr>
        </p:nvSpPr>
        <p:spPr>
          <a:xfrm>
            <a:off x="7811850" y="397575"/>
            <a:ext cx="3769200" cy="167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1100"/>
              <a:buNone/>
            </a:pPr>
            <a:r>
              <a:rPr lang="de-CH"/>
              <a:t>Physical Human Robot Interaction Specialization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8"/>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dirty="0"/>
              <a:t>Results - Videos</a:t>
            </a:r>
            <a:endParaRPr dirty="0"/>
          </a:p>
        </p:txBody>
      </p:sp>
      <p:sp>
        <p:nvSpPr>
          <p:cNvPr id="682" name="Google Shape;682;p7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83" name="Google Shape;683;p7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84" name="Google Shape;684;p78"/>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10</a:t>
            </a:fld>
            <a:endParaRPr/>
          </a:p>
        </p:txBody>
      </p:sp>
      <p:pic>
        <p:nvPicPr>
          <p:cNvPr id="2" name="uncontrolled">
            <a:hlinkClick r:id="" action="ppaction://media"/>
            <a:extLst>
              <a:ext uri="{FF2B5EF4-FFF2-40B4-BE49-F238E27FC236}">
                <a16:creationId xmlns:a16="http://schemas.microsoft.com/office/drawing/2014/main" id="{2D34366E-E8B4-4FE6-8D72-AD45A6B7056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30315" y="1572359"/>
            <a:ext cx="2638594" cy="4690834"/>
          </a:xfrm>
          <a:prstGeom prst="rect">
            <a:avLst/>
          </a:prstGeom>
        </p:spPr>
      </p:pic>
      <p:pic>
        <p:nvPicPr>
          <p:cNvPr id="3" name="fg_compensated">
            <a:hlinkClick r:id="" action="ppaction://media"/>
            <a:extLst>
              <a:ext uri="{FF2B5EF4-FFF2-40B4-BE49-F238E27FC236}">
                <a16:creationId xmlns:a16="http://schemas.microsoft.com/office/drawing/2014/main" id="{DB5D9EFF-802F-4BBE-B327-7DF4AB4DDD64}"/>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776703" y="1572359"/>
            <a:ext cx="2638594" cy="4690834"/>
          </a:xfrm>
          <a:prstGeom prst="rect">
            <a:avLst/>
          </a:prstGeom>
        </p:spPr>
      </p:pic>
      <p:pic>
        <p:nvPicPr>
          <p:cNvPr id="5" name="force_feedback">
            <a:hlinkClick r:id="" action="ppaction://media"/>
            <a:extLst>
              <a:ext uri="{FF2B5EF4-FFF2-40B4-BE49-F238E27FC236}">
                <a16:creationId xmlns:a16="http://schemas.microsoft.com/office/drawing/2014/main" id="{1E5759A8-9ED7-49E2-A0C4-EC2F717AD246}"/>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923090" y="1572359"/>
            <a:ext cx="2638594" cy="4690834"/>
          </a:xfrm>
          <a:prstGeom prst="rect">
            <a:avLst/>
          </a:prstGeom>
        </p:spPr>
      </p:pic>
      <p:sp>
        <p:nvSpPr>
          <p:cNvPr id="6" name="文本框 5">
            <a:extLst>
              <a:ext uri="{FF2B5EF4-FFF2-40B4-BE49-F238E27FC236}">
                <a16:creationId xmlns:a16="http://schemas.microsoft.com/office/drawing/2014/main" id="{3248E32C-15EE-4BD0-A903-0C7175A8BA8D}"/>
              </a:ext>
            </a:extLst>
          </p:cNvPr>
          <p:cNvSpPr txBox="1"/>
          <p:nvPr/>
        </p:nvSpPr>
        <p:spPr>
          <a:xfrm>
            <a:off x="1211599" y="976124"/>
            <a:ext cx="1479892" cy="369332"/>
          </a:xfrm>
          <a:prstGeom prst="rect">
            <a:avLst/>
          </a:prstGeom>
          <a:noFill/>
        </p:spPr>
        <p:txBody>
          <a:bodyPr wrap="none" rtlCol="0">
            <a:spAutoFit/>
          </a:bodyPr>
          <a:lstStyle/>
          <a:p>
            <a:r>
              <a:rPr lang="en-US" altLang="zh-CN" sz="1800" dirty="0"/>
              <a:t>Uncontrolled</a:t>
            </a:r>
            <a:endParaRPr lang="zh-CN" altLang="en-US" sz="1800" dirty="0"/>
          </a:p>
        </p:txBody>
      </p:sp>
      <p:sp>
        <p:nvSpPr>
          <p:cNvPr id="14" name="文本框 13">
            <a:extLst>
              <a:ext uri="{FF2B5EF4-FFF2-40B4-BE49-F238E27FC236}">
                <a16:creationId xmlns:a16="http://schemas.microsoft.com/office/drawing/2014/main" id="{20D8CDBD-1637-4581-AADA-317A5AF85B31}"/>
              </a:ext>
            </a:extLst>
          </p:cNvPr>
          <p:cNvSpPr txBox="1"/>
          <p:nvPr/>
        </p:nvSpPr>
        <p:spPr>
          <a:xfrm>
            <a:off x="4440956" y="975685"/>
            <a:ext cx="3300904" cy="369332"/>
          </a:xfrm>
          <a:prstGeom prst="rect">
            <a:avLst/>
          </a:prstGeom>
          <a:noFill/>
        </p:spPr>
        <p:txBody>
          <a:bodyPr wrap="none" rtlCol="0">
            <a:spAutoFit/>
          </a:bodyPr>
          <a:lstStyle/>
          <a:p>
            <a:r>
              <a:rPr lang="en-US" altLang="zh-CN" sz="1800" dirty="0"/>
              <a:t>Friction-Gravity Compensation</a:t>
            </a:r>
            <a:endParaRPr lang="zh-CN" altLang="en-US" sz="1800" dirty="0"/>
          </a:p>
        </p:txBody>
      </p:sp>
      <p:sp>
        <p:nvSpPr>
          <p:cNvPr id="15" name="文本框 14">
            <a:extLst>
              <a:ext uri="{FF2B5EF4-FFF2-40B4-BE49-F238E27FC236}">
                <a16:creationId xmlns:a16="http://schemas.microsoft.com/office/drawing/2014/main" id="{017AB069-CADA-4ADB-983E-D839BD1937A5}"/>
              </a:ext>
            </a:extLst>
          </p:cNvPr>
          <p:cNvSpPr txBox="1"/>
          <p:nvPr/>
        </p:nvSpPr>
        <p:spPr>
          <a:xfrm>
            <a:off x="9316493" y="975685"/>
            <a:ext cx="1851789" cy="369332"/>
          </a:xfrm>
          <a:prstGeom prst="rect">
            <a:avLst/>
          </a:prstGeom>
          <a:noFill/>
        </p:spPr>
        <p:txBody>
          <a:bodyPr wrap="none" rtlCol="0">
            <a:spAutoFit/>
          </a:bodyPr>
          <a:lstStyle/>
          <a:p>
            <a:r>
              <a:rPr lang="en-US" altLang="zh-CN" sz="1800" dirty="0"/>
              <a:t>Force Feedback</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13"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8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9"/>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Results - Transparency Planes</a:t>
            </a:r>
            <a:endParaRPr/>
          </a:p>
        </p:txBody>
      </p:sp>
      <p:sp>
        <p:nvSpPr>
          <p:cNvPr id="693" name="Google Shape;693;p7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94" name="Google Shape;694;p7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95" name="Google Shape;695;p79"/>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11</a:t>
            </a:fld>
            <a:endParaRPr/>
          </a:p>
        </p:txBody>
      </p:sp>
      <p:graphicFrame>
        <p:nvGraphicFramePr>
          <p:cNvPr id="696" name="Google Shape;696;p79"/>
          <p:cNvGraphicFramePr/>
          <p:nvPr/>
        </p:nvGraphicFramePr>
        <p:xfrm>
          <a:off x="535342" y="4192798"/>
          <a:ext cx="11121250" cy="2204675"/>
        </p:xfrm>
        <a:graphic>
          <a:graphicData uri="http://schemas.openxmlformats.org/drawingml/2006/table">
            <a:tbl>
              <a:tblPr firstRow="1" bandRow="1">
                <a:noFill/>
                <a:tableStyleId>{10B1C6D6-5E9C-4793-B569-FFBB7D6B70B6}</a:tableStyleId>
              </a:tblPr>
              <a:tblGrid>
                <a:gridCol w="1588750">
                  <a:extLst>
                    <a:ext uri="{9D8B030D-6E8A-4147-A177-3AD203B41FA5}">
                      <a16:colId xmlns:a16="http://schemas.microsoft.com/office/drawing/2014/main" val="20000"/>
                    </a:ext>
                  </a:extLst>
                </a:gridCol>
                <a:gridCol w="1588750">
                  <a:extLst>
                    <a:ext uri="{9D8B030D-6E8A-4147-A177-3AD203B41FA5}">
                      <a16:colId xmlns:a16="http://schemas.microsoft.com/office/drawing/2014/main" val="20001"/>
                    </a:ext>
                  </a:extLst>
                </a:gridCol>
                <a:gridCol w="1588750">
                  <a:extLst>
                    <a:ext uri="{9D8B030D-6E8A-4147-A177-3AD203B41FA5}">
                      <a16:colId xmlns:a16="http://schemas.microsoft.com/office/drawing/2014/main" val="20002"/>
                    </a:ext>
                  </a:extLst>
                </a:gridCol>
                <a:gridCol w="1588750">
                  <a:extLst>
                    <a:ext uri="{9D8B030D-6E8A-4147-A177-3AD203B41FA5}">
                      <a16:colId xmlns:a16="http://schemas.microsoft.com/office/drawing/2014/main" val="20003"/>
                    </a:ext>
                  </a:extLst>
                </a:gridCol>
                <a:gridCol w="1588750">
                  <a:extLst>
                    <a:ext uri="{9D8B030D-6E8A-4147-A177-3AD203B41FA5}">
                      <a16:colId xmlns:a16="http://schemas.microsoft.com/office/drawing/2014/main" val="20004"/>
                    </a:ext>
                  </a:extLst>
                </a:gridCol>
                <a:gridCol w="1588750">
                  <a:extLst>
                    <a:ext uri="{9D8B030D-6E8A-4147-A177-3AD203B41FA5}">
                      <a16:colId xmlns:a16="http://schemas.microsoft.com/office/drawing/2014/main" val="20005"/>
                    </a:ext>
                  </a:extLst>
                </a:gridCol>
                <a:gridCol w="1588750">
                  <a:extLst>
                    <a:ext uri="{9D8B030D-6E8A-4147-A177-3AD203B41FA5}">
                      <a16:colId xmlns:a16="http://schemas.microsoft.com/office/drawing/2014/main" val="20006"/>
                    </a:ext>
                  </a:extLst>
                </a:gridCol>
              </a:tblGrid>
              <a:tr h="6851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a:t>I_app</a:t>
                      </a:r>
                      <a:endParaRPr sz="1300"/>
                    </a:p>
                    <a:p>
                      <a:pPr marL="0" marR="0" lvl="0" indent="0" algn="ctr" rtl="0">
                        <a:lnSpc>
                          <a:spcPct val="100000"/>
                        </a:lnSpc>
                        <a:spcBef>
                          <a:spcPts val="0"/>
                        </a:spcBef>
                        <a:spcAft>
                          <a:spcPts val="0"/>
                        </a:spcAft>
                        <a:buNone/>
                      </a:pPr>
                      <a:r>
                        <a:rPr lang="de-CH" sz="1300"/>
                        <a:t>[kg*m^2]</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a:t>b_app</a:t>
                      </a:r>
                      <a:endParaRPr sz="1300"/>
                    </a:p>
                    <a:p>
                      <a:pPr marL="0" marR="0" lvl="0" indent="0" algn="ctr" rtl="0">
                        <a:lnSpc>
                          <a:spcPct val="100000"/>
                        </a:lnSpc>
                        <a:spcBef>
                          <a:spcPts val="0"/>
                        </a:spcBef>
                        <a:spcAft>
                          <a:spcPts val="0"/>
                        </a:spcAft>
                        <a:buNone/>
                      </a:pPr>
                      <a:r>
                        <a:rPr lang="de-CH" sz="1300"/>
                        <a:t>[Nm/(rad/s)]</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a:t>R-square</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 fitting points</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Max. residual</a:t>
                      </a:r>
                      <a:endParaRPr sz="1300" u="none" strike="noStrike" cap="none"/>
                    </a:p>
                    <a:p>
                      <a:pPr marL="0" marR="0" lvl="0" indent="0" algn="ctr" rtl="0">
                        <a:lnSpc>
                          <a:spcPct val="100000"/>
                        </a:lnSpc>
                        <a:spcBef>
                          <a:spcPts val="0"/>
                        </a:spcBef>
                        <a:spcAft>
                          <a:spcPts val="0"/>
                        </a:spcAft>
                        <a:buNone/>
                      </a:pPr>
                      <a:r>
                        <a:rPr lang="de-CH" sz="1300"/>
                        <a:t>[Nm]</a:t>
                      </a:r>
                      <a:endParaRPr sz="1300"/>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Avg. residual</a:t>
                      </a:r>
                      <a:endParaRPr sz="1300" u="none" strike="noStrike" cap="none"/>
                    </a:p>
                    <a:p>
                      <a:pPr marL="0" marR="0" lvl="0" indent="0" algn="ctr" rtl="0">
                        <a:lnSpc>
                          <a:spcPct val="100000"/>
                        </a:lnSpc>
                        <a:spcBef>
                          <a:spcPts val="0"/>
                        </a:spcBef>
                        <a:spcAft>
                          <a:spcPts val="0"/>
                        </a:spcAft>
                        <a:buNone/>
                      </a:pPr>
                      <a:r>
                        <a:rPr lang="de-CH" sz="1300"/>
                        <a:t>[Nm]</a:t>
                      </a:r>
                      <a:endParaRPr sz="1300"/>
                    </a:p>
                  </a:txBody>
                  <a:tcPr marL="91450" marR="91450" marT="45725" marB="45725"/>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None/>
                      </a:pPr>
                      <a:r>
                        <a:rPr lang="de-CH" sz="1200" u="none" strike="noStrike" cap="none"/>
                        <a:t>Uncontrolled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0.0007852</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0.008958</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0.8852</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5039</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0.0218</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0.0049</a:t>
                      </a:r>
                      <a:endParaRPr sz="1300" u="none" strike="noStrike" cap="none"/>
                    </a:p>
                  </a:txBody>
                  <a:tcPr marL="91450" marR="91450" marT="45725" marB="45725"/>
                </a:tc>
                <a:extLst>
                  <a:ext uri="{0D108BD9-81ED-4DB2-BD59-A6C34878D82A}">
                    <a16:rowId xmlns:a16="http://schemas.microsoft.com/office/drawing/2014/main" val="10001"/>
                  </a:ext>
                </a:extLst>
              </a:tr>
              <a:tr h="577675">
                <a:tc>
                  <a:txBody>
                    <a:bodyPr/>
                    <a:lstStyle/>
                    <a:p>
                      <a:pPr marL="0" marR="0" lvl="0" indent="0" algn="l" rtl="0">
                        <a:lnSpc>
                          <a:spcPct val="100000"/>
                        </a:lnSpc>
                        <a:spcBef>
                          <a:spcPts val="0"/>
                        </a:spcBef>
                        <a:spcAft>
                          <a:spcPts val="0"/>
                        </a:spcAft>
                        <a:buNone/>
                      </a:pPr>
                      <a:r>
                        <a:rPr lang="de-CH" sz="1200" u="none" strike="noStrike" cap="none"/>
                        <a:t>Friction and Gravity Compensated</a:t>
                      </a:r>
                      <a:endParaRPr sz="12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0.0008166</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0.005411</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0.8842</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4224</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0.0335</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0.0080</a:t>
                      </a:r>
                      <a:endParaRPr sz="1300"/>
                    </a:p>
                  </a:txBody>
                  <a:tcPr marL="91450" marR="91450" marT="45725" marB="45725"/>
                </a:tc>
                <a:extLst>
                  <a:ext uri="{0D108BD9-81ED-4DB2-BD59-A6C34878D82A}">
                    <a16:rowId xmlns:a16="http://schemas.microsoft.com/office/drawing/2014/main" val="10002"/>
                  </a:ext>
                </a:extLst>
              </a:tr>
              <a:tr h="470925">
                <a:tc>
                  <a:txBody>
                    <a:bodyPr/>
                    <a:lstStyle/>
                    <a:p>
                      <a:pPr marL="0" marR="0" lvl="0" indent="0" algn="l" rtl="0">
                        <a:lnSpc>
                          <a:spcPct val="100000"/>
                        </a:lnSpc>
                        <a:spcBef>
                          <a:spcPts val="0"/>
                        </a:spcBef>
                        <a:spcAft>
                          <a:spcPts val="0"/>
                        </a:spcAft>
                        <a:buNone/>
                      </a:pPr>
                      <a:r>
                        <a:rPr lang="de-CH" sz="1200" u="none" strike="noStrike" cap="none"/>
                        <a:t>Force Feedback</a:t>
                      </a:r>
                      <a:endParaRPr sz="12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0.0005468</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0.004377</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0.9139</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4665</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0.0262</a:t>
                      </a:r>
                      <a:endParaRPr sz="13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300" u="none" strike="noStrike" cap="none"/>
                        <a:t>0.0076</a:t>
                      </a:r>
                      <a:endParaRPr sz="13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697" name="Google Shape;697;p79"/>
          <p:cNvSpPr txBox="1"/>
          <p:nvPr/>
        </p:nvSpPr>
        <p:spPr>
          <a:xfrm rot="1499628">
            <a:off x="1433315" y="4261227"/>
            <a:ext cx="719256" cy="4619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Fitting Results</a:t>
            </a:r>
            <a:endParaRPr sz="1200" b="0" i="0" u="none" strike="noStrike" cap="none">
              <a:solidFill>
                <a:schemeClr val="lt1"/>
              </a:solidFill>
              <a:latin typeface="Arial"/>
              <a:ea typeface="Arial"/>
              <a:cs typeface="Arial"/>
              <a:sym typeface="Arial"/>
            </a:endParaRPr>
          </a:p>
        </p:txBody>
      </p:sp>
      <p:sp>
        <p:nvSpPr>
          <p:cNvPr id="698" name="Google Shape;698;p79"/>
          <p:cNvSpPr txBox="1"/>
          <p:nvPr/>
        </p:nvSpPr>
        <p:spPr>
          <a:xfrm rot="1311474">
            <a:off x="553654" y="4386408"/>
            <a:ext cx="904095" cy="4619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Control Schemes</a:t>
            </a:r>
            <a:endParaRPr sz="1200" b="0" i="0" u="none" strike="noStrike" cap="none">
              <a:solidFill>
                <a:schemeClr val="lt1"/>
              </a:solidFill>
              <a:latin typeface="Arial"/>
              <a:ea typeface="Arial"/>
              <a:cs typeface="Arial"/>
              <a:sym typeface="Arial"/>
            </a:endParaRPr>
          </a:p>
        </p:txBody>
      </p:sp>
      <p:cxnSp>
        <p:nvCxnSpPr>
          <p:cNvPr id="699" name="Google Shape;699;p79"/>
          <p:cNvCxnSpPr/>
          <p:nvPr/>
        </p:nvCxnSpPr>
        <p:spPr>
          <a:xfrm>
            <a:off x="561535" y="4192800"/>
            <a:ext cx="1580100" cy="684600"/>
          </a:xfrm>
          <a:prstGeom prst="straightConnector1">
            <a:avLst/>
          </a:prstGeom>
          <a:noFill/>
          <a:ln w="9525" cap="flat" cmpd="sng">
            <a:solidFill>
              <a:schemeClr val="lt1"/>
            </a:solidFill>
            <a:prstDash val="solid"/>
            <a:round/>
            <a:headEnd type="none" w="med" len="med"/>
            <a:tailEnd type="none" w="med" len="med"/>
          </a:ln>
        </p:spPr>
      </p:cxnSp>
      <p:sp>
        <p:nvSpPr>
          <p:cNvPr id="700" name="Google Shape;700;p79"/>
          <p:cNvSpPr/>
          <p:nvPr/>
        </p:nvSpPr>
        <p:spPr>
          <a:xfrm rot="10800000" flipH="1">
            <a:off x="2141625" y="5937300"/>
            <a:ext cx="3168600" cy="4137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CH"/>
              <a:t>				</a:t>
            </a:r>
            <a:endParaRPr/>
          </a:p>
        </p:txBody>
      </p:sp>
      <p:pic>
        <p:nvPicPr>
          <p:cNvPr id="701" name="Google Shape;701;p79"/>
          <p:cNvPicPr preferRelativeResize="0"/>
          <p:nvPr/>
        </p:nvPicPr>
        <p:blipFill>
          <a:blip r:embed="rId3">
            <a:alphaModFix/>
          </a:blip>
          <a:stretch>
            <a:fillRect/>
          </a:stretch>
        </p:blipFill>
        <p:spPr>
          <a:xfrm>
            <a:off x="500161" y="832833"/>
            <a:ext cx="11121250" cy="30337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0"/>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Discussion</a:t>
            </a:r>
            <a:endParaRPr/>
          </a:p>
        </p:txBody>
      </p:sp>
      <p:sp>
        <p:nvSpPr>
          <p:cNvPr id="707" name="Google Shape;707;p8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08" name="Google Shape;708;p8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709" name="Google Shape;709;p80"/>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12</a:t>
            </a:fld>
            <a:endParaRPr/>
          </a:p>
        </p:txBody>
      </p:sp>
      <p:sp>
        <p:nvSpPr>
          <p:cNvPr id="710" name="Google Shape;710;p80"/>
          <p:cNvSpPr txBox="1">
            <a:spLocks noGrp="1"/>
          </p:cNvSpPr>
          <p:nvPr>
            <p:ph type="body" idx="1"/>
          </p:nvPr>
        </p:nvSpPr>
        <p:spPr>
          <a:xfrm>
            <a:off x="731825" y="816375"/>
            <a:ext cx="10728300" cy="52767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Transparency Planes Comparison</a:t>
            </a:r>
            <a:endParaRPr/>
          </a:p>
        </p:txBody>
      </p:sp>
      <p:pic>
        <p:nvPicPr>
          <p:cNvPr id="711" name="Google Shape;711;p80"/>
          <p:cNvPicPr preferRelativeResize="0"/>
          <p:nvPr/>
        </p:nvPicPr>
        <p:blipFill>
          <a:blip r:embed="rId3">
            <a:alphaModFix/>
          </a:blip>
          <a:stretch>
            <a:fillRect/>
          </a:stretch>
        </p:blipFill>
        <p:spPr>
          <a:xfrm>
            <a:off x="2749475" y="1331513"/>
            <a:ext cx="6693050" cy="5019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1"/>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Discussion</a:t>
            </a:r>
            <a:endParaRPr/>
          </a:p>
        </p:txBody>
      </p:sp>
      <p:sp>
        <p:nvSpPr>
          <p:cNvPr id="717" name="Google Shape;717;p81"/>
          <p:cNvSpPr txBox="1">
            <a:spLocks noGrp="1"/>
          </p:cNvSpPr>
          <p:nvPr>
            <p:ph type="body" idx="1"/>
          </p:nvPr>
        </p:nvSpPr>
        <p:spPr>
          <a:xfrm>
            <a:off x="731825" y="816375"/>
            <a:ext cx="10728300" cy="5276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endParaRPr/>
          </a:p>
          <a:p>
            <a:pPr marL="269999" lvl="0" indent="-155699" algn="l" rtl="0">
              <a:lnSpc>
                <a:spcPct val="100000"/>
              </a:lnSpc>
              <a:spcBef>
                <a:spcPts val="1000"/>
              </a:spcBef>
              <a:spcAft>
                <a:spcPts val="0"/>
              </a:spcAft>
              <a:buClr>
                <a:schemeClr val="dk1"/>
              </a:buClr>
              <a:buSzPts val="1800"/>
              <a:buNone/>
            </a:pPr>
            <a:endParaRPr/>
          </a:p>
        </p:txBody>
      </p:sp>
      <p:sp>
        <p:nvSpPr>
          <p:cNvPr id="718" name="Google Shape;718;p8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19" name="Google Shape;719;p8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720" name="Google Shape;720;p81"/>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13</a:t>
            </a:fld>
            <a:endParaRPr/>
          </a:p>
        </p:txBody>
      </p:sp>
      <p:pic>
        <p:nvPicPr>
          <p:cNvPr id="721" name="Google Shape;721;p81"/>
          <p:cNvPicPr preferRelativeResize="0"/>
          <p:nvPr/>
        </p:nvPicPr>
        <p:blipFill>
          <a:blip r:embed="rId3">
            <a:alphaModFix/>
          </a:blip>
          <a:stretch>
            <a:fillRect/>
          </a:stretch>
        </p:blipFill>
        <p:spPr>
          <a:xfrm>
            <a:off x="381175" y="1292225"/>
            <a:ext cx="11412100" cy="1437081"/>
          </a:xfrm>
          <a:prstGeom prst="rect">
            <a:avLst/>
          </a:prstGeom>
          <a:noFill/>
          <a:ln>
            <a:noFill/>
          </a:ln>
        </p:spPr>
      </p:pic>
      <p:graphicFrame>
        <p:nvGraphicFramePr>
          <p:cNvPr id="722" name="Google Shape;722;p81"/>
          <p:cNvGraphicFramePr/>
          <p:nvPr/>
        </p:nvGraphicFramePr>
        <p:xfrm>
          <a:off x="389942" y="3244773"/>
          <a:ext cx="11412100" cy="2470825"/>
        </p:xfrm>
        <a:graphic>
          <a:graphicData uri="http://schemas.openxmlformats.org/drawingml/2006/table">
            <a:tbl>
              <a:tblPr firstRow="1" bandRow="1">
                <a:noFill/>
                <a:tableStyleId>{10B1C6D6-5E9C-4793-B569-FFBB7D6B70B6}</a:tableStyleId>
              </a:tblPr>
              <a:tblGrid>
                <a:gridCol w="1630300">
                  <a:extLst>
                    <a:ext uri="{9D8B030D-6E8A-4147-A177-3AD203B41FA5}">
                      <a16:colId xmlns:a16="http://schemas.microsoft.com/office/drawing/2014/main" val="20000"/>
                    </a:ext>
                  </a:extLst>
                </a:gridCol>
                <a:gridCol w="1630300">
                  <a:extLst>
                    <a:ext uri="{9D8B030D-6E8A-4147-A177-3AD203B41FA5}">
                      <a16:colId xmlns:a16="http://schemas.microsoft.com/office/drawing/2014/main" val="20001"/>
                    </a:ext>
                  </a:extLst>
                </a:gridCol>
                <a:gridCol w="1630300">
                  <a:extLst>
                    <a:ext uri="{9D8B030D-6E8A-4147-A177-3AD203B41FA5}">
                      <a16:colId xmlns:a16="http://schemas.microsoft.com/office/drawing/2014/main" val="20002"/>
                    </a:ext>
                  </a:extLst>
                </a:gridCol>
                <a:gridCol w="1630300">
                  <a:extLst>
                    <a:ext uri="{9D8B030D-6E8A-4147-A177-3AD203B41FA5}">
                      <a16:colId xmlns:a16="http://schemas.microsoft.com/office/drawing/2014/main" val="20003"/>
                    </a:ext>
                  </a:extLst>
                </a:gridCol>
                <a:gridCol w="1630300">
                  <a:extLst>
                    <a:ext uri="{9D8B030D-6E8A-4147-A177-3AD203B41FA5}">
                      <a16:colId xmlns:a16="http://schemas.microsoft.com/office/drawing/2014/main" val="20004"/>
                    </a:ext>
                  </a:extLst>
                </a:gridCol>
                <a:gridCol w="1630300">
                  <a:extLst>
                    <a:ext uri="{9D8B030D-6E8A-4147-A177-3AD203B41FA5}">
                      <a16:colId xmlns:a16="http://schemas.microsoft.com/office/drawing/2014/main" val="20005"/>
                    </a:ext>
                  </a:extLst>
                </a:gridCol>
                <a:gridCol w="1630300">
                  <a:extLst>
                    <a:ext uri="{9D8B030D-6E8A-4147-A177-3AD203B41FA5}">
                      <a16:colId xmlns:a16="http://schemas.microsoft.com/office/drawing/2014/main" val="20006"/>
                    </a:ext>
                  </a:extLst>
                </a:gridCol>
              </a:tblGrid>
              <a:tr h="76787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a:t>I_app</a:t>
                      </a:r>
                      <a:endParaRPr/>
                    </a:p>
                    <a:p>
                      <a:pPr marL="0" marR="0" lvl="0" indent="0" algn="ctr" rtl="0">
                        <a:lnSpc>
                          <a:spcPct val="100000"/>
                        </a:lnSpc>
                        <a:spcBef>
                          <a:spcPts val="0"/>
                        </a:spcBef>
                        <a:spcAft>
                          <a:spcPts val="0"/>
                        </a:spcAft>
                        <a:buNone/>
                      </a:pPr>
                      <a:r>
                        <a:rPr lang="de-CH"/>
                        <a:t>[kg*m^2]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a:t>b_app</a:t>
                      </a:r>
                      <a:endParaRPr/>
                    </a:p>
                    <a:p>
                      <a:pPr marL="0" marR="0" lvl="0" indent="0" algn="ctr" rtl="0">
                        <a:lnSpc>
                          <a:spcPct val="100000"/>
                        </a:lnSpc>
                        <a:spcBef>
                          <a:spcPts val="0"/>
                        </a:spcBef>
                        <a:spcAft>
                          <a:spcPts val="0"/>
                        </a:spcAft>
                        <a:buNone/>
                      </a:pPr>
                      <a:r>
                        <a:rPr lang="de-CH"/>
                        <a:t>[Nm/(rad/s)]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a:t>R-square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 fitting points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Max. residual</a:t>
                      </a:r>
                      <a:endParaRPr sz="1400" u="none" strike="noStrike" cap="none"/>
                    </a:p>
                    <a:p>
                      <a:pPr marL="0" marR="0" lvl="0" indent="0" algn="ctr" rtl="0">
                        <a:lnSpc>
                          <a:spcPct val="100000"/>
                        </a:lnSpc>
                        <a:spcBef>
                          <a:spcPts val="0"/>
                        </a:spcBef>
                        <a:spcAft>
                          <a:spcPts val="0"/>
                        </a:spcAft>
                        <a:buNone/>
                      </a:pPr>
                      <a:r>
                        <a:rPr lang="de-CH"/>
                        <a:t>[Nm]</a:t>
                      </a:r>
                      <a:endParaRPr/>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Avg. residual</a:t>
                      </a:r>
                      <a:endParaRPr sz="1400" u="none" strike="noStrike" cap="none"/>
                    </a:p>
                    <a:p>
                      <a:pPr marL="0" marR="0" lvl="0" indent="0" algn="ctr" rtl="0">
                        <a:lnSpc>
                          <a:spcPct val="100000"/>
                        </a:lnSpc>
                        <a:spcBef>
                          <a:spcPts val="0"/>
                        </a:spcBef>
                        <a:spcAft>
                          <a:spcPts val="0"/>
                        </a:spcAft>
                        <a:buNone/>
                      </a:pPr>
                      <a:r>
                        <a:rPr lang="de-CH"/>
                        <a:t>[Nm]</a:t>
                      </a:r>
                      <a:endParaRPr/>
                    </a:p>
                  </a:txBody>
                  <a:tcPr marL="91450" marR="91450" marT="45725" marB="45725"/>
                </a:tc>
                <a:extLst>
                  <a:ext uri="{0D108BD9-81ED-4DB2-BD59-A6C34878D82A}">
                    <a16:rowId xmlns:a16="http://schemas.microsoft.com/office/drawing/2014/main" val="10000"/>
                  </a:ext>
                </a:extLst>
              </a:tr>
              <a:tr h="527775">
                <a:tc>
                  <a:txBody>
                    <a:bodyPr/>
                    <a:lstStyle/>
                    <a:p>
                      <a:pPr marL="0" marR="0" lvl="0" indent="0" algn="l" rtl="0">
                        <a:lnSpc>
                          <a:spcPct val="100000"/>
                        </a:lnSpc>
                        <a:spcBef>
                          <a:spcPts val="0"/>
                        </a:spcBef>
                        <a:spcAft>
                          <a:spcPts val="0"/>
                        </a:spcAft>
                        <a:buNone/>
                      </a:pPr>
                      <a:r>
                        <a:rPr lang="de-CH" sz="1200" u="none" strike="noStrike" cap="none"/>
                        <a:t>Uncontrolled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0.0007852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0.008958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0.8852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5039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0.0218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0.0049</a:t>
                      </a:r>
                      <a:endParaRPr sz="1400" u="none" strike="noStrike" cap="none"/>
                    </a:p>
                  </a:txBody>
                  <a:tcPr marL="91450" marR="91450" marT="45725" marB="45725"/>
                </a:tc>
                <a:extLst>
                  <a:ext uri="{0D108BD9-81ED-4DB2-BD59-A6C34878D82A}">
                    <a16:rowId xmlns:a16="http://schemas.microsoft.com/office/drawing/2014/main" val="10001"/>
                  </a:ext>
                </a:extLst>
              </a:tr>
              <a:tr h="647400">
                <a:tc>
                  <a:txBody>
                    <a:bodyPr/>
                    <a:lstStyle/>
                    <a:p>
                      <a:pPr marL="0" marR="0" lvl="0" indent="0" algn="l" rtl="0">
                        <a:lnSpc>
                          <a:spcPct val="100000"/>
                        </a:lnSpc>
                        <a:spcBef>
                          <a:spcPts val="0"/>
                        </a:spcBef>
                        <a:spcAft>
                          <a:spcPts val="0"/>
                        </a:spcAft>
                        <a:buNone/>
                      </a:pPr>
                      <a:r>
                        <a:rPr lang="de-CH" sz="1200" u="none" strike="noStrike" cap="none"/>
                        <a:t>Friction and Gravity Compensated</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0.0008166</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0.005411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0.8842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4224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0.0335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0.0080</a:t>
                      </a:r>
                      <a:endParaRPr/>
                    </a:p>
                  </a:txBody>
                  <a:tcPr marL="91450" marR="91450" marT="45725" marB="45725"/>
                </a:tc>
                <a:extLst>
                  <a:ext uri="{0D108BD9-81ED-4DB2-BD59-A6C34878D82A}">
                    <a16:rowId xmlns:a16="http://schemas.microsoft.com/office/drawing/2014/main" val="10002"/>
                  </a:ext>
                </a:extLst>
              </a:tr>
              <a:tr h="527775">
                <a:tc>
                  <a:txBody>
                    <a:bodyPr/>
                    <a:lstStyle/>
                    <a:p>
                      <a:pPr marL="0" marR="0" lvl="0" indent="0" algn="l" rtl="0">
                        <a:lnSpc>
                          <a:spcPct val="100000"/>
                        </a:lnSpc>
                        <a:spcBef>
                          <a:spcPts val="0"/>
                        </a:spcBef>
                        <a:spcAft>
                          <a:spcPts val="0"/>
                        </a:spcAft>
                        <a:buNone/>
                      </a:pPr>
                      <a:r>
                        <a:rPr lang="de-CH" sz="1200" u="none" strike="noStrike" cap="none"/>
                        <a:t>Force Feedback</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0.0005468</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de-CH" sz="1400" u="none" strike="noStrike" cap="none"/>
                        <a:t>0.004377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0.9139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4665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0.0262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de-CH" sz="1400" u="none" strike="noStrike" cap="none"/>
                        <a:t>0.0076</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723" name="Google Shape;723;p81"/>
          <p:cNvSpPr txBox="1"/>
          <p:nvPr/>
        </p:nvSpPr>
        <p:spPr>
          <a:xfrm>
            <a:off x="10378175" y="2729300"/>
            <a:ext cx="1415100" cy="577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de-CH" sz="1000" b="0" i="0" u="none" strike="noStrike" cap="none">
                <a:solidFill>
                  <a:schemeClr val="dk1"/>
                </a:solidFill>
                <a:latin typeface="Arial"/>
                <a:ea typeface="Arial"/>
                <a:cs typeface="Arial"/>
                <a:sym typeface="Arial"/>
              </a:rPr>
              <a:t>Metzger et al. (2015)</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81"/>
          <p:cNvSpPr/>
          <p:nvPr/>
        </p:nvSpPr>
        <p:spPr>
          <a:xfrm>
            <a:off x="326575" y="1850575"/>
            <a:ext cx="11339400" cy="5772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81"/>
          <p:cNvSpPr/>
          <p:nvPr/>
        </p:nvSpPr>
        <p:spPr>
          <a:xfrm>
            <a:off x="326575" y="3889850"/>
            <a:ext cx="11339400" cy="5772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CH"/>
              <a:t>				</a:t>
            </a:r>
            <a:endParaRPr/>
          </a:p>
        </p:txBody>
      </p:sp>
      <p:sp>
        <p:nvSpPr>
          <p:cNvPr id="726" name="Google Shape;726;p81"/>
          <p:cNvSpPr/>
          <p:nvPr/>
        </p:nvSpPr>
        <p:spPr>
          <a:xfrm>
            <a:off x="326575" y="5050400"/>
            <a:ext cx="11339400" cy="5772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1"/>
          <p:cNvSpPr txBox="1"/>
          <p:nvPr/>
        </p:nvSpPr>
        <p:spPr>
          <a:xfrm rot="1562520">
            <a:off x="1346336" y="3449992"/>
            <a:ext cx="955288" cy="4616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Fitting Results</a:t>
            </a:r>
            <a:endParaRPr sz="1200" b="0" i="0" u="none" strike="noStrike" cap="none">
              <a:solidFill>
                <a:schemeClr val="lt1"/>
              </a:solidFill>
              <a:latin typeface="Arial"/>
              <a:ea typeface="Arial"/>
              <a:cs typeface="Arial"/>
              <a:sym typeface="Arial"/>
            </a:endParaRPr>
          </a:p>
        </p:txBody>
      </p:sp>
      <p:sp>
        <p:nvSpPr>
          <p:cNvPr id="728" name="Google Shape;728;p81"/>
          <p:cNvSpPr txBox="1"/>
          <p:nvPr/>
        </p:nvSpPr>
        <p:spPr>
          <a:xfrm rot="1367975">
            <a:off x="429461" y="3507993"/>
            <a:ext cx="1052105" cy="461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Control Schemes</a:t>
            </a:r>
            <a:endParaRPr sz="1200" b="0" i="0" u="none" strike="noStrike" cap="none">
              <a:solidFill>
                <a:schemeClr val="lt1"/>
              </a:solidFill>
              <a:latin typeface="Arial"/>
              <a:ea typeface="Arial"/>
              <a:cs typeface="Arial"/>
              <a:sym typeface="Arial"/>
            </a:endParaRPr>
          </a:p>
        </p:txBody>
      </p:sp>
      <p:cxnSp>
        <p:nvCxnSpPr>
          <p:cNvPr id="729" name="Google Shape;729;p81"/>
          <p:cNvCxnSpPr/>
          <p:nvPr/>
        </p:nvCxnSpPr>
        <p:spPr>
          <a:xfrm>
            <a:off x="413688" y="3263675"/>
            <a:ext cx="1590300" cy="6957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2"/>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Discussion</a:t>
            </a:r>
            <a:endParaRPr/>
          </a:p>
        </p:txBody>
      </p:sp>
      <p:sp>
        <p:nvSpPr>
          <p:cNvPr id="735" name="Google Shape;735;p8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36" name="Google Shape;736;p8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737" name="Google Shape;737;p82"/>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14</a:t>
            </a:fld>
            <a:endParaRPr/>
          </a:p>
        </p:txBody>
      </p:sp>
      <p:sp>
        <p:nvSpPr>
          <p:cNvPr id="738" name="Google Shape;738;p82"/>
          <p:cNvSpPr txBox="1"/>
          <p:nvPr/>
        </p:nvSpPr>
        <p:spPr>
          <a:xfrm rot="1367975">
            <a:off x="429461" y="3507993"/>
            <a:ext cx="1052105" cy="461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Control Schemes</a:t>
            </a:r>
            <a:endParaRPr sz="1200" b="0" i="0" u="none" strike="noStrike" cap="none">
              <a:solidFill>
                <a:schemeClr val="lt1"/>
              </a:solidFill>
              <a:latin typeface="Arial"/>
              <a:ea typeface="Arial"/>
              <a:cs typeface="Arial"/>
              <a:sym typeface="Arial"/>
            </a:endParaRPr>
          </a:p>
        </p:txBody>
      </p:sp>
      <p:pic>
        <p:nvPicPr>
          <p:cNvPr id="739" name="Google Shape;739;p82"/>
          <p:cNvPicPr preferRelativeResize="0"/>
          <p:nvPr/>
        </p:nvPicPr>
        <p:blipFill>
          <a:blip r:embed="rId3">
            <a:alphaModFix/>
          </a:blip>
          <a:stretch>
            <a:fillRect/>
          </a:stretch>
        </p:blipFill>
        <p:spPr>
          <a:xfrm>
            <a:off x="1020975" y="1383563"/>
            <a:ext cx="4836150" cy="2548775"/>
          </a:xfrm>
          <a:prstGeom prst="rect">
            <a:avLst/>
          </a:prstGeom>
          <a:noFill/>
          <a:ln>
            <a:noFill/>
          </a:ln>
        </p:spPr>
      </p:pic>
      <p:sp>
        <p:nvSpPr>
          <p:cNvPr id="740" name="Google Shape;740;p82"/>
          <p:cNvSpPr txBox="1"/>
          <p:nvPr/>
        </p:nvSpPr>
        <p:spPr>
          <a:xfrm>
            <a:off x="4442025" y="4155550"/>
            <a:ext cx="1415100" cy="577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de-CH" sz="1000" b="0" i="0" u="none" strike="noStrike" cap="none">
                <a:solidFill>
                  <a:schemeClr val="dk1"/>
                </a:solidFill>
                <a:latin typeface="Arial"/>
                <a:ea typeface="Arial"/>
                <a:cs typeface="Arial"/>
                <a:sym typeface="Arial"/>
              </a:rPr>
              <a:t>Metzger et al. (2015)</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742" name="Google Shape;742;p82"/>
          <p:cNvGraphicFramePr/>
          <p:nvPr/>
        </p:nvGraphicFramePr>
        <p:xfrm>
          <a:off x="1020975" y="4958000"/>
          <a:ext cx="10287000" cy="792420"/>
        </p:xfrm>
        <a:graphic>
          <a:graphicData uri="http://schemas.openxmlformats.org/drawingml/2006/table">
            <a:tbl>
              <a:tblPr>
                <a:noFill/>
                <a:tableStyleId>{823AAFB9-E3F5-4D17-923D-A773D0637807}</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de-CH"/>
                        <a:t>Apparent mass: 32 kg</a:t>
                      </a:r>
                      <a:endParaRPr/>
                    </a:p>
                  </a:txBody>
                  <a:tcPr marL="91425" marR="91425" marT="91425" marB="91425"/>
                </a:tc>
                <a:tc>
                  <a:txBody>
                    <a:bodyPr/>
                    <a:lstStyle/>
                    <a:p>
                      <a:pPr marL="0" lvl="0" indent="0" algn="l" rtl="0">
                        <a:spcBef>
                          <a:spcPts val="0"/>
                        </a:spcBef>
                        <a:spcAft>
                          <a:spcPts val="0"/>
                        </a:spcAft>
                        <a:buNone/>
                      </a:pPr>
                      <a:r>
                        <a:rPr lang="de-CH"/>
                        <a:t>Apparent inertia: 0.0007852 </a:t>
                      </a:r>
                      <a:r>
                        <a:rPr lang="de-CH">
                          <a:solidFill>
                            <a:schemeClr val="dk1"/>
                          </a:solidFill>
                        </a:rPr>
                        <a:t>kg*m^2</a:t>
                      </a:r>
                      <a:endParaRPr>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de-CH"/>
                        <a:t>Apparent dampening: 141 N/(m/s)</a:t>
                      </a:r>
                      <a:endParaRPr/>
                    </a:p>
                  </a:txBody>
                  <a:tcPr marL="91425" marR="91425" marT="91425" marB="91425"/>
                </a:tc>
                <a:tc>
                  <a:txBody>
                    <a:bodyPr/>
                    <a:lstStyle/>
                    <a:p>
                      <a:pPr marL="0" lvl="0" indent="0" algn="l" rtl="0">
                        <a:spcBef>
                          <a:spcPts val="0"/>
                        </a:spcBef>
                        <a:spcAft>
                          <a:spcPts val="0"/>
                        </a:spcAft>
                        <a:buNone/>
                      </a:pPr>
                      <a:r>
                        <a:rPr lang="de-CH"/>
                        <a:t>Apparent dampening: 0.008</a:t>
                      </a:r>
                      <a:r>
                        <a:rPr lang="de-CH">
                          <a:solidFill>
                            <a:schemeClr val="dk1"/>
                          </a:solidFill>
                        </a:rPr>
                        <a:t>958 Nm/(rad/s)</a:t>
                      </a:r>
                      <a:endParaRPr>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图片 2">
            <a:extLst>
              <a:ext uri="{FF2B5EF4-FFF2-40B4-BE49-F238E27FC236}">
                <a16:creationId xmlns:a16="http://schemas.microsoft.com/office/drawing/2014/main" id="{C019A92A-2571-4514-9E62-8091F22B6DB6}"/>
              </a:ext>
            </a:extLst>
          </p:cNvPr>
          <p:cNvPicPr>
            <a:picLocks noChangeAspect="1"/>
          </p:cNvPicPr>
          <p:nvPr/>
        </p:nvPicPr>
        <p:blipFill>
          <a:blip r:embed="rId4"/>
          <a:stretch>
            <a:fillRect/>
          </a:stretch>
        </p:blipFill>
        <p:spPr>
          <a:xfrm>
            <a:off x="6347175" y="710351"/>
            <a:ext cx="4960800" cy="3720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3"/>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Discussion</a:t>
            </a:r>
            <a:endParaRPr/>
          </a:p>
        </p:txBody>
      </p:sp>
      <p:sp>
        <p:nvSpPr>
          <p:cNvPr id="748" name="Google Shape;748;p8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49" name="Google Shape;749;p8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400"/>
              <a:buNone/>
            </a:pPr>
            <a:r>
              <a:rPr lang="de-CH"/>
              <a:t>23.12.2021</a:t>
            </a:r>
            <a:endParaRPr/>
          </a:p>
        </p:txBody>
      </p:sp>
      <p:sp>
        <p:nvSpPr>
          <p:cNvPr id="750" name="Google Shape;750;p83"/>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15</a:t>
            </a:fld>
            <a:endParaRPr/>
          </a:p>
        </p:txBody>
      </p:sp>
      <p:sp>
        <p:nvSpPr>
          <p:cNvPr id="751" name="Google Shape;751;p83"/>
          <p:cNvSpPr txBox="1"/>
          <p:nvPr/>
        </p:nvSpPr>
        <p:spPr>
          <a:xfrm rot="1367975">
            <a:off x="429461" y="3507993"/>
            <a:ext cx="1052105" cy="461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CH" sz="1200" b="0" i="0" u="none" strike="noStrike" cap="none">
                <a:solidFill>
                  <a:schemeClr val="lt1"/>
                </a:solidFill>
                <a:latin typeface="Arial"/>
                <a:ea typeface="Arial"/>
                <a:cs typeface="Arial"/>
                <a:sym typeface="Arial"/>
              </a:rPr>
              <a:t>Control Schemes</a:t>
            </a:r>
            <a:endParaRPr sz="1200" b="0" i="0" u="none" strike="noStrike" cap="none">
              <a:solidFill>
                <a:schemeClr val="lt1"/>
              </a:solidFill>
              <a:latin typeface="Arial"/>
              <a:ea typeface="Arial"/>
              <a:cs typeface="Arial"/>
              <a:sym typeface="Arial"/>
            </a:endParaRPr>
          </a:p>
        </p:txBody>
      </p:sp>
      <p:sp>
        <p:nvSpPr>
          <p:cNvPr id="752" name="Google Shape;752;p83"/>
          <p:cNvSpPr txBox="1"/>
          <p:nvPr/>
        </p:nvSpPr>
        <p:spPr>
          <a:xfrm>
            <a:off x="4442025" y="4155550"/>
            <a:ext cx="1415100" cy="577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de-CH" sz="1000" b="0" i="0" u="none" strike="noStrike" cap="none">
                <a:solidFill>
                  <a:schemeClr val="dk1"/>
                </a:solidFill>
                <a:latin typeface="Arial"/>
                <a:ea typeface="Arial"/>
                <a:cs typeface="Arial"/>
                <a:sym typeface="Arial"/>
              </a:rPr>
              <a:t>Metzger et al. (2015)</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753" name="Google Shape;753;p83"/>
          <p:cNvGraphicFramePr/>
          <p:nvPr/>
        </p:nvGraphicFramePr>
        <p:xfrm>
          <a:off x="1020975" y="4958000"/>
          <a:ext cx="10287000" cy="1219140"/>
        </p:xfrm>
        <a:graphic>
          <a:graphicData uri="http://schemas.openxmlformats.org/drawingml/2006/table">
            <a:tbl>
              <a:tblPr>
                <a:noFill/>
                <a:tableStyleId>{823AAFB9-E3F5-4D17-923D-A773D0637807}</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de-CH"/>
                        <a:t>Apparent mass: 0.8 kg </a:t>
                      </a:r>
                      <a:endParaRPr/>
                    </a:p>
                    <a:p>
                      <a:pPr marL="0" lvl="0" indent="0" algn="l" rtl="0">
                        <a:spcBef>
                          <a:spcPts val="0"/>
                        </a:spcBef>
                        <a:spcAft>
                          <a:spcPts val="0"/>
                        </a:spcAft>
                        <a:buNone/>
                      </a:pPr>
                      <a:r>
                        <a:rPr lang="de-CH"/>
                        <a:t>                          (32 kg uncontrolled)</a:t>
                      </a:r>
                      <a:endParaRPr/>
                    </a:p>
                  </a:txBody>
                  <a:tcPr marL="91425" marR="91425" marT="91425" marB="91425"/>
                </a:tc>
                <a:tc>
                  <a:txBody>
                    <a:bodyPr/>
                    <a:lstStyle/>
                    <a:p>
                      <a:pPr marL="0" lvl="0" indent="0" algn="l" rtl="0">
                        <a:spcBef>
                          <a:spcPts val="0"/>
                        </a:spcBef>
                        <a:spcAft>
                          <a:spcPts val="0"/>
                        </a:spcAft>
                        <a:buNone/>
                      </a:pPr>
                      <a:r>
                        <a:rPr lang="de-CH"/>
                        <a:t>Apparent inertia: 0.0005468 </a:t>
                      </a:r>
                      <a:r>
                        <a:rPr lang="de-CH">
                          <a:solidFill>
                            <a:schemeClr val="dk1"/>
                          </a:solidFill>
                        </a:rPr>
                        <a:t>kg*m^2 </a:t>
                      </a:r>
                      <a:endParaRPr>
                        <a:solidFill>
                          <a:schemeClr val="dk1"/>
                        </a:solidFill>
                      </a:endParaRPr>
                    </a:p>
                    <a:p>
                      <a:pPr marL="0" lvl="0" indent="0" algn="l" rtl="0">
                        <a:spcBef>
                          <a:spcPts val="0"/>
                        </a:spcBef>
                        <a:spcAft>
                          <a:spcPts val="0"/>
                        </a:spcAft>
                        <a:buNone/>
                      </a:pPr>
                      <a:r>
                        <a:rPr lang="de-CH">
                          <a:solidFill>
                            <a:schemeClr val="dk1"/>
                          </a:solidFill>
                        </a:rPr>
                        <a:t>                           (0.0007852 kg*m^2 uncontrolled)</a:t>
                      </a:r>
                      <a:endParaRPr>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de-CH"/>
                        <a:t>Apparent dampening: 2.7 N/(m/s) </a:t>
                      </a:r>
                      <a:endParaRPr/>
                    </a:p>
                    <a:p>
                      <a:pPr marL="0" lvl="0" indent="0" algn="l" rtl="0">
                        <a:spcBef>
                          <a:spcPts val="0"/>
                        </a:spcBef>
                        <a:spcAft>
                          <a:spcPts val="0"/>
                        </a:spcAft>
                        <a:buNone/>
                      </a:pPr>
                      <a:r>
                        <a:rPr lang="de-CH"/>
                        <a:t>                                   (</a:t>
                      </a:r>
                      <a:r>
                        <a:rPr lang="de-CH">
                          <a:solidFill>
                            <a:schemeClr val="dk1"/>
                          </a:solidFill>
                        </a:rPr>
                        <a:t>141 N/(m/s) uncontrolled</a:t>
                      </a:r>
                      <a:r>
                        <a:rPr lang="de-CH"/>
                        <a:t>)</a:t>
                      </a:r>
                      <a:endParaRPr/>
                    </a:p>
                  </a:txBody>
                  <a:tcPr marL="91425" marR="91425" marT="91425" marB="91425"/>
                </a:tc>
                <a:tc>
                  <a:txBody>
                    <a:bodyPr/>
                    <a:lstStyle/>
                    <a:p>
                      <a:pPr marL="0" lvl="0" indent="0" algn="l" rtl="0">
                        <a:spcBef>
                          <a:spcPts val="0"/>
                        </a:spcBef>
                        <a:spcAft>
                          <a:spcPts val="0"/>
                        </a:spcAft>
                        <a:buNone/>
                      </a:pPr>
                      <a:r>
                        <a:rPr lang="de-CH"/>
                        <a:t>Apparent dampening: 0.0043</a:t>
                      </a:r>
                      <a:r>
                        <a:rPr lang="de-CH">
                          <a:solidFill>
                            <a:schemeClr val="dk1"/>
                          </a:solidFill>
                        </a:rPr>
                        <a:t>77 Nm/(rad/s)</a:t>
                      </a:r>
                      <a:endParaRPr>
                        <a:solidFill>
                          <a:schemeClr val="dk1"/>
                        </a:solidFill>
                      </a:endParaRPr>
                    </a:p>
                    <a:p>
                      <a:pPr marL="0" lvl="0" indent="0" algn="l" rtl="0">
                        <a:spcBef>
                          <a:spcPts val="0"/>
                        </a:spcBef>
                        <a:spcAft>
                          <a:spcPts val="0"/>
                        </a:spcAft>
                        <a:buClr>
                          <a:schemeClr val="dk1"/>
                        </a:buClr>
                        <a:buSzPts val="1100"/>
                        <a:buFont typeface="Arial"/>
                        <a:buNone/>
                      </a:pPr>
                      <a:r>
                        <a:rPr lang="de-CH">
                          <a:solidFill>
                            <a:schemeClr val="dk1"/>
                          </a:solidFill>
                        </a:rPr>
                        <a:t>                                   (0.008958 Nm/(rad/s) uncontrolled)</a:t>
                      </a:r>
                      <a:endParaRPr>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754" name="Google Shape;754;p83"/>
          <p:cNvPicPr preferRelativeResize="0"/>
          <p:nvPr/>
        </p:nvPicPr>
        <p:blipFill>
          <a:blip r:embed="rId3">
            <a:alphaModFix/>
          </a:blip>
          <a:stretch>
            <a:fillRect/>
          </a:stretch>
        </p:blipFill>
        <p:spPr>
          <a:xfrm>
            <a:off x="1020981" y="1312550"/>
            <a:ext cx="4689175" cy="2813505"/>
          </a:xfrm>
          <a:prstGeom prst="rect">
            <a:avLst/>
          </a:prstGeom>
          <a:noFill/>
          <a:ln>
            <a:noFill/>
          </a:ln>
        </p:spPr>
      </p:pic>
      <p:pic>
        <p:nvPicPr>
          <p:cNvPr id="5" name="图片 4">
            <a:extLst>
              <a:ext uri="{FF2B5EF4-FFF2-40B4-BE49-F238E27FC236}">
                <a16:creationId xmlns:a16="http://schemas.microsoft.com/office/drawing/2014/main" id="{117D7C39-DE03-4212-80CF-6D0BADB14225}"/>
              </a:ext>
            </a:extLst>
          </p:cNvPr>
          <p:cNvPicPr>
            <a:picLocks noChangeAspect="1"/>
          </p:cNvPicPr>
          <p:nvPr/>
        </p:nvPicPr>
        <p:blipFill>
          <a:blip r:embed="rId4"/>
          <a:stretch>
            <a:fillRect/>
          </a:stretch>
        </p:blipFill>
        <p:spPr>
          <a:xfrm>
            <a:off x="6350035" y="710351"/>
            <a:ext cx="4959053" cy="3719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4"/>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Limitations</a:t>
            </a:r>
            <a:endParaRPr/>
          </a:p>
        </p:txBody>
      </p:sp>
      <p:sp>
        <p:nvSpPr>
          <p:cNvPr id="761" name="Google Shape;761;p84"/>
          <p:cNvSpPr txBox="1">
            <a:spLocks noGrp="1"/>
          </p:cNvSpPr>
          <p:nvPr>
            <p:ph type="body" idx="1"/>
          </p:nvPr>
        </p:nvSpPr>
        <p:spPr>
          <a:xfrm>
            <a:off x="731825" y="819975"/>
            <a:ext cx="10728300" cy="5272800"/>
          </a:xfrm>
          <a:prstGeom prst="rect">
            <a:avLst/>
          </a:prstGeom>
          <a:noFill/>
          <a:ln>
            <a:noFill/>
          </a:ln>
        </p:spPr>
        <p:txBody>
          <a:bodyPr spcFirstLastPara="1" wrap="square" lIns="0" tIns="0" rIns="0" bIns="0" anchor="t" anchorCtr="0">
            <a:noAutofit/>
          </a:bodyPr>
          <a:lstStyle/>
          <a:p>
            <a:pPr marL="269999" lvl="0" indent="-269999" algn="just" rtl="0">
              <a:lnSpc>
                <a:spcPct val="100000"/>
              </a:lnSpc>
              <a:spcBef>
                <a:spcPts val="0"/>
              </a:spcBef>
              <a:spcAft>
                <a:spcPts val="0"/>
              </a:spcAft>
              <a:buSzPts val="1800"/>
              <a:buChar char="•"/>
            </a:pPr>
            <a:r>
              <a:rPr lang="de-CH" dirty="0"/>
              <a:t>The non-linear friction and gravity we did not perfectly compensate</a:t>
            </a:r>
            <a:endParaRPr dirty="0"/>
          </a:p>
          <a:p>
            <a:pPr marL="269999" lvl="0" indent="-269999" algn="just" rtl="0">
              <a:lnSpc>
                <a:spcPct val="100000"/>
              </a:lnSpc>
              <a:spcBef>
                <a:spcPts val="0"/>
              </a:spcBef>
              <a:spcAft>
                <a:spcPts val="0"/>
              </a:spcAft>
              <a:buSzPts val="1800"/>
              <a:buChar char="•"/>
            </a:pPr>
            <a:r>
              <a:rPr lang="de-CH" dirty="0"/>
              <a:t>The inconsistent behaviour of the force sensor</a:t>
            </a:r>
            <a:endParaRPr dirty="0"/>
          </a:p>
          <a:p>
            <a:pPr marL="269999" lvl="0" indent="-269999" algn="just" rtl="0">
              <a:lnSpc>
                <a:spcPct val="100000"/>
              </a:lnSpc>
              <a:spcBef>
                <a:spcPts val="0"/>
              </a:spcBef>
              <a:spcAft>
                <a:spcPts val="0"/>
              </a:spcAft>
              <a:buSzPts val="1800"/>
              <a:buChar char="•"/>
            </a:pPr>
            <a:r>
              <a:rPr lang="de-CH" dirty="0"/>
              <a:t>The right feedback gain for the force feedback</a:t>
            </a:r>
            <a:endParaRPr dirty="0"/>
          </a:p>
        </p:txBody>
      </p:sp>
      <p:sp>
        <p:nvSpPr>
          <p:cNvPr id="762" name="Google Shape;762;p8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63" name="Google Shape;763;p8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de-CH"/>
              <a:t>23.12.2021</a:t>
            </a:r>
            <a:endParaRPr/>
          </a:p>
        </p:txBody>
      </p:sp>
      <p:sp>
        <p:nvSpPr>
          <p:cNvPr id="764" name="Google Shape;764;p84"/>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85"/>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Conclusion and Outlook</a:t>
            </a:r>
            <a:endParaRPr/>
          </a:p>
        </p:txBody>
      </p:sp>
      <p:sp>
        <p:nvSpPr>
          <p:cNvPr id="770" name="Google Shape;770;p85"/>
          <p:cNvSpPr txBox="1">
            <a:spLocks noGrp="1"/>
          </p:cNvSpPr>
          <p:nvPr>
            <p:ph type="body" idx="1"/>
          </p:nvPr>
        </p:nvSpPr>
        <p:spPr>
          <a:xfrm>
            <a:off x="731825" y="822525"/>
            <a:ext cx="10728300" cy="5270400"/>
          </a:xfrm>
          <a:prstGeom prst="rect">
            <a:avLst/>
          </a:prstGeom>
          <a:noFill/>
          <a:ln>
            <a:noFill/>
          </a:ln>
        </p:spPr>
        <p:txBody>
          <a:bodyPr spcFirstLastPara="1" wrap="square" lIns="0" tIns="0" rIns="0" bIns="0" anchor="t" anchorCtr="0">
            <a:noAutofit/>
          </a:bodyPr>
          <a:lstStyle/>
          <a:p>
            <a:pPr marL="269999" lvl="0" indent="-269999" algn="just" rtl="0">
              <a:lnSpc>
                <a:spcPct val="100000"/>
              </a:lnSpc>
              <a:spcBef>
                <a:spcPts val="0"/>
              </a:spcBef>
              <a:spcAft>
                <a:spcPts val="0"/>
              </a:spcAft>
              <a:buClr>
                <a:schemeClr val="dk1"/>
              </a:buClr>
              <a:buSzPts val="1800"/>
              <a:buChar char="•"/>
            </a:pPr>
            <a:r>
              <a:rPr lang="de-CH" dirty="0"/>
              <a:t>Conclusion</a:t>
            </a:r>
            <a:endParaRPr dirty="0"/>
          </a:p>
          <a:p>
            <a:pPr marL="914400" lvl="1" indent="-342900" algn="just" rtl="0">
              <a:lnSpc>
                <a:spcPct val="100000"/>
              </a:lnSpc>
              <a:spcBef>
                <a:spcPts val="0"/>
              </a:spcBef>
              <a:spcAft>
                <a:spcPts val="0"/>
              </a:spcAft>
              <a:buClr>
                <a:schemeClr val="dk1"/>
              </a:buClr>
              <a:buSzPts val="1800"/>
              <a:buChar char="−"/>
            </a:pPr>
            <a:r>
              <a:rPr lang="de-CH" dirty="0"/>
              <a:t>ImpC with force feedback does improve the performance of the haptic paddle</a:t>
            </a:r>
            <a:endParaRPr dirty="0"/>
          </a:p>
          <a:p>
            <a:pPr marL="914400" lvl="1" indent="-342900" algn="just" rtl="0">
              <a:lnSpc>
                <a:spcPct val="100000"/>
              </a:lnSpc>
              <a:spcBef>
                <a:spcPts val="0"/>
              </a:spcBef>
              <a:spcAft>
                <a:spcPts val="0"/>
              </a:spcAft>
              <a:buSzPts val="1800"/>
              <a:buChar char="−"/>
            </a:pPr>
            <a:r>
              <a:rPr lang="de-CH" dirty="0"/>
              <a:t>But not always…</a:t>
            </a:r>
            <a:endParaRPr dirty="0"/>
          </a:p>
          <a:p>
            <a:pPr marL="0" lvl="0" indent="0" algn="just" rtl="0">
              <a:lnSpc>
                <a:spcPct val="100000"/>
              </a:lnSpc>
              <a:spcBef>
                <a:spcPts val="0"/>
              </a:spcBef>
              <a:spcAft>
                <a:spcPts val="0"/>
              </a:spcAft>
              <a:buNone/>
            </a:pPr>
            <a:endParaRPr dirty="0"/>
          </a:p>
          <a:p>
            <a:pPr marL="269999" lvl="0" indent="-269999" algn="just" rtl="0">
              <a:lnSpc>
                <a:spcPct val="100000"/>
              </a:lnSpc>
              <a:spcBef>
                <a:spcPts val="0"/>
              </a:spcBef>
              <a:spcAft>
                <a:spcPts val="0"/>
              </a:spcAft>
              <a:buSzPts val="1800"/>
              <a:buChar char="•"/>
            </a:pPr>
            <a:r>
              <a:rPr lang="de-CH" dirty="0"/>
              <a:t>Outlook</a:t>
            </a:r>
            <a:endParaRPr dirty="0"/>
          </a:p>
          <a:p>
            <a:pPr marL="914400" lvl="1" indent="-342900" algn="just" rtl="0">
              <a:lnSpc>
                <a:spcPct val="100000"/>
              </a:lnSpc>
              <a:spcBef>
                <a:spcPts val="0"/>
              </a:spcBef>
              <a:spcAft>
                <a:spcPts val="0"/>
              </a:spcAft>
              <a:buSzPts val="1800"/>
              <a:buChar char="−"/>
            </a:pPr>
            <a:r>
              <a:rPr lang="de-CH" dirty="0"/>
              <a:t>Better modeling of friction and gravity</a:t>
            </a:r>
            <a:endParaRPr dirty="0"/>
          </a:p>
          <a:p>
            <a:pPr marL="914400" lvl="1" indent="-342900" algn="just" rtl="0">
              <a:lnSpc>
                <a:spcPct val="100000"/>
              </a:lnSpc>
              <a:spcBef>
                <a:spcPts val="0"/>
              </a:spcBef>
              <a:spcAft>
                <a:spcPts val="0"/>
              </a:spcAft>
              <a:buSzPts val="1800"/>
              <a:buChar char="−"/>
            </a:pPr>
            <a:r>
              <a:rPr lang="de-CH" dirty="0"/>
              <a:t>Force sensor</a:t>
            </a:r>
            <a:endParaRPr dirty="0"/>
          </a:p>
          <a:p>
            <a:pPr marL="914400" lvl="1" indent="-342900" algn="just" rtl="0">
              <a:lnSpc>
                <a:spcPct val="100000"/>
              </a:lnSpc>
              <a:spcBef>
                <a:spcPts val="0"/>
              </a:spcBef>
              <a:spcAft>
                <a:spcPts val="0"/>
              </a:spcAft>
              <a:buSzPts val="1800"/>
              <a:buChar char="−"/>
            </a:pPr>
            <a:r>
              <a:rPr lang="de-CH" dirty="0"/>
              <a:t>Method to find the better gain for the force feedback</a:t>
            </a:r>
            <a:endParaRPr dirty="0"/>
          </a:p>
          <a:p>
            <a:pPr marL="0" lvl="0" indent="0" algn="just" rtl="0">
              <a:lnSpc>
                <a:spcPct val="100000"/>
              </a:lnSpc>
              <a:spcBef>
                <a:spcPts val="0"/>
              </a:spcBef>
              <a:spcAft>
                <a:spcPts val="0"/>
              </a:spcAft>
              <a:buNone/>
            </a:pPr>
            <a:endParaRPr dirty="0"/>
          </a:p>
        </p:txBody>
      </p:sp>
      <p:sp>
        <p:nvSpPr>
          <p:cNvPr id="771" name="Google Shape;771;p8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772" name="Google Shape;772;p8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de-CH"/>
              <a:t>23.12.2021</a:t>
            </a:r>
            <a:endParaRPr/>
          </a:p>
        </p:txBody>
      </p:sp>
      <p:sp>
        <p:nvSpPr>
          <p:cNvPr id="773" name="Google Shape;773;p85"/>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6"/>
          <p:cNvSpPr txBox="1">
            <a:spLocks noGrp="1"/>
          </p:cNvSpPr>
          <p:nvPr>
            <p:ph type="title"/>
          </p:nvPr>
        </p:nvSpPr>
        <p:spPr>
          <a:xfrm>
            <a:off x="731837" y="260351"/>
            <a:ext cx="10728300" cy="90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CH"/>
              <a:t>References</a:t>
            </a:r>
            <a:endParaRPr/>
          </a:p>
        </p:txBody>
      </p:sp>
      <p:sp>
        <p:nvSpPr>
          <p:cNvPr id="780" name="Google Shape;780;p86"/>
          <p:cNvSpPr txBox="1">
            <a:spLocks noGrp="1"/>
          </p:cNvSpPr>
          <p:nvPr>
            <p:ph type="body" idx="1"/>
          </p:nvPr>
        </p:nvSpPr>
        <p:spPr>
          <a:xfrm>
            <a:off x="731837" y="1412875"/>
            <a:ext cx="10728300" cy="4680000"/>
          </a:xfrm>
          <a:prstGeom prst="rect">
            <a:avLst/>
          </a:prstGeom>
        </p:spPr>
        <p:txBody>
          <a:bodyPr spcFirstLastPara="1" wrap="square" lIns="0" tIns="0" rIns="0" bIns="0" anchor="t" anchorCtr="0">
            <a:noAutofit/>
          </a:bodyPr>
          <a:lstStyle/>
          <a:p>
            <a:pPr marL="457200" lvl="0" indent="-342900" algn="l" rtl="0">
              <a:lnSpc>
                <a:spcPct val="115000"/>
              </a:lnSpc>
              <a:spcBef>
                <a:spcPts val="0"/>
              </a:spcBef>
              <a:spcAft>
                <a:spcPts val="0"/>
              </a:spcAft>
              <a:buSzPts val="1800"/>
              <a:buChar char="•"/>
            </a:pPr>
            <a:r>
              <a:rPr lang="de-CH" dirty="0"/>
              <a:t>J.-C. Metzger, O. Lambercy, and R. Gassert, "Performance comparison of interaction control strategies on a hand rehabilitation robot," 2015 2015: IEEE, doi: 10.1109/icorr.2015.7281308. [Online]. Available: </a:t>
            </a:r>
            <a:r>
              <a:rPr lang="de-CH" u="sng" dirty="0">
                <a:solidFill>
                  <a:srgbClr val="954F72"/>
                </a:solidFill>
                <a:hlinkClick r:id="rId3">
                  <a:extLst>
                    <a:ext uri="{A12FA001-AC4F-418D-AE19-62706E023703}">
                      <ahyp:hlinkClr xmlns:ahyp="http://schemas.microsoft.com/office/drawing/2018/hyperlinkcolor" val="tx"/>
                    </a:ext>
                  </a:extLst>
                </a:hlinkClick>
              </a:rPr>
              <a:t>https://dx.doi.org/10.1109/icorr.2015.7281308</a:t>
            </a:r>
            <a:endParaRPr u="sng" dirty="0">
              <a:solidFill>
                <a:srgbClr val="954F72"/>
              </a:solidFill>
            </a:endParaRPr>
          </a:p>
          <a:p>
            <a:pPr marL="457200" lvl="0" indent="-342900" algn="l" rtl="0">
              <a:lnSpc>
                <a:spcPct val="115000"/>
              </a:lnSpc>
              <a:spcBef>
                <a:spcPts val="0"/>
              </a:spcBef>
              <a:spcAft>
                <a:spcPts val="0"/>
              </a:spcAft>
              <a:buSzPts val="1800"/>
              <a:buChar char="•"/>
            </a:pPr>
            <a:r>
              <a:rPr lang="de-CH" dirty="0"/>
              <a:t>J.-C. Metzger, O. Lambercy, and R. Gassert, "High-fidelity rendering of virtual objects with the ReHapticKnob - novel avenues in robot-assisted rehabilitation of hand function," 2012 2012: IEEE, doi: 10.1109/haptic.2012.6183769. [Online]. Available: </a:t>
            </a:r>
            <a:r>
              <a:rPr lang="de-CH" u="sng" dirty="0">
                <a:solidFill>
                  <a:srgbClr val="954F72"/>
                </a:solidFill>
                <a:hlinkClick r:id="rId4">
                  <a:extLst>
                    <a:ext uri="{A12FA001-AC4F-418D-AE19-62706E023703}">
                      <ahyp:hlinkClr xmlns:ahyp="http://schemas.microsoft.com/office/drawing/2018/hyperlinkcolor" val="tx"/>
                    </a:ext>
                  </a:extLst>
                </a:hlinkClick>
              </a:rPr>
              <a:t>https://dx.doi.org/10.1109/haptic.2012.6183769</a:t>
            </a:r>
            <a:endParaRPr dirty="0"/>
          </a:p>
          <a:p>
            <a:pPr marL="457200" lvl="0" indent="-342900" algn="l" rtl="0">
              <a:lnSpc>
                <a:spcPct val="115000"/>
              </a:lnSpc>
              <a:spcBef>
                <a:spcPts val="0"/>
              </a:spcBef>
              <a:spcAft>
                <a:spcPts val="0"/>
              </a:spcAft>
              <a:buSzPts val="1800"/>
              <a:buChar char="•"/>
            </a:pPr>
            <a:r>
              <a:rPr lang="de-CH" dirty="0"/>
              <a:t>O. Lambercy, “Physical Human Robot Interaction”, Lecture Notes, ETHZ, 2021</a:t>
            </a:r>
            <a:endParaRPr dirty="0"/>
          </a:p>
          <a:p>
            <a:pPr marL="457200" lvl="0" indent="-342900" algn="l" rtl="0">
              <a:lnSpc>
                <a:spcPct val="115000"/>
              </a:lnSpc>
              <a:spcBef>
                <a:spcPts val="0"/>
              </a:spcBef>
              <a:spcAft>
                <a:spcPts val="0"/>
              </a:spcAft>
              <a:buSzPts val="1800"/>
              <a:buChar char="•"/>
            </a:pPr>
            <a:r>
              <a:rPr lang="de-CH" dirty="0"/>
              <a:t>J. Dittli, “Physical Human Robot Interaction”, Lecture Notes, ETHZ, 2021</a:t>
            </a:r>
            <a:endParaRPr u="sng" dirty="0">
              <a:solidFill>
                <a:srgbClr val="954F72"/>
              </a:solidFill>
            </a:endParaRPr>
          </a:p>
          <a:p>
            <a:pPr marL="457200" lvl="0" indent="-342900" algn="l" rtl="0">
              <a:lnSpc>
                <a:spcPct val="115000"/>
              </a:lnSpc>
              <a:spcBef>
                <a:spcPts val="0"/>
              </a:spcBef>
              <a:spcAft>
                <a:spcPts val="0"/>
              </a:spcAft>
              <a:buSzPts val="1800"/>
              <a:buChar char="•"/>
            </a:pPr>
            <a:r>
              <a:rPr lang="de-CH" dirty="0"/>
              <a:t>R. Gassert, “Physical Human Robot Interaction”, Lecture Notes, ETHZ, 2020</a:t>
            </a:r>
            <a:endParaRPr dirty="0"/>
          </a:p>
        </p:txBody>
      </p:sp>
      <p:sp>
        <p:nvSpPr>
          <p:cNvPr id="781" name="Google Shape;781;p86"/>
          <p:cNvSpPr txBox="1">
            <a:spLocks noGrp="1"/>
          </p:cNvSpPr>
          <p:nvPr>
            <p:ph type="sldNum" idx="12"/>
          </p:nvPr>
        </p:nvSpPr>
        <p:spPr>
          <a:xfrm>
            <a:off x="11137585" y="6522444"/>
            <a:ext cx="322500" cy="2160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de-CH"/>
              <a:t>18</a:t>
            </a:fld>
            <a:endParaRPr/>
          </a:p>
        </p:txBody>
      </p:sp>
      <p:sp>
        <p:nvSpPr>
          <p:cNvPr id="782" name="Google Shape;782;p8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400"/>
              <a:buNone/>
            </a:pPr>
            <a:r>
              <a:rPr lang="de-CH"/>
              <a:t>Physical Human Robot Interaction Specialization Project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7"/>
          <p:cNvSpPr txBox="1">
            <a:spLocks noGrp="1"/>
          </p:cNvSpPr>
          <p:nvPr>
            <p:ph type="body" idx="1"/>
          </p:nvPr>
        </p:nvSpPr>
        <p:spPr>
          <a:xfrm>
            <a:off x="731825" y="3342025"/>
            <a:ext cx="10728300" cy="2753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de-CH" dirty="0"/>
              <a:t>Ramon Rohner</a:t>
            </a:r>
            <a:endParaRPr dirty="0"/>
          </a:p>
          <a:p>
            <a:pPr marL="0" lvl="0" indent="0" algn="l" rtl="0">
              <a:lnSpc>
                <a:spcPct val="100000"/>
              </a:lnSpc>
              <a:spcBef>
                <a:spcPts val="0"/>
              </a:spcBef>
              <a:spcAft>
                <a:spcPts val="0"/>
              </a:spcAft>
              <a:buClr>
                <a:schemeClr val="dk1"/>
              </a:buClr>
              <a:buSzPts val="1800"/>
              <a:buNone/>
            </a:pPr>
            <a:r>
              <a:rPr lang="de-CH" u="sng" dirty="0">
                <a:solidFill>
                  <a:srgbClr val="0000FF"/>
                </a:solidFill>
              </a:rPr>
              <a:t>rarohner@student.ethz.ch</a:t>
            </a:r>
            <a:endParaRPr u="sng" dirty="0">
              <a:solidFill>
                <a:srgbClr val="0000FF"/>
              </a:solidFill>
            </a:endParaRPr>
          </a:p>
          <a:p>
            <a:pPr marL="0" lvl="0" indent="0" algn="l" rtl="0">
              <a:lnSpc>
                <a:spcPct val="100000"/>
              </a:lnSpc>
              <a:spcBef>
                <a:spcPts val="0"/>
              </a:spcBef>
              <a:spcAft>
                <a:spcPts val="0"/>
              </a:spcAft>
              <a:buClr>
                <a:schemeClr val="dk1"/>
              </a:buClr>
              <a:buSzPts val="1800"/>
              <a:buNone/>
            </a:pPr>
            <a:r>
              <a:rPr lang="de-CH" dirty="0"/>
              <a:t>Xiaowei Lin</a:t>
            </a:r>
            <a:endParaRPr dirty="0"/>
          </a:p>
          <a:p>
            <a:pPr marL="0" lvl="0" indent="0" algn="l" rtl="0">
              <a:lnSpc>
                <a:spcPct val="100000"/>
              </a:lnSpc>
              <a:spcBef>
                <a:spcPts val="0"/>
              </a:spcBef>
              <a:spcAft>
                <a:spcPts val="0"/>
              </a:spcAft>
              <a:buClr>
                <a:schemeClr val="dk1"/>
              </a:buClr>
              <a:buSzPts val="1800"/>
              <a:buNone/>
            </a:pPr>
            <a:r>
              <a:rPr lang="de-CH" u="sng" dirty="0">
                <a:solidFill>
                  <a:srgbClr val="0000FF"/>
                </a:solidFill>
              </a:rPr>
              <a:t>xiaoweilin@student.ethz.ch</a:t>
            </a:r>
            <a:endParaRPr u="sng" dirty="0">
              <a:solidFill>
                <a:srgbClr val="0000FF"/>
              </a:solidFill>
            </a:endParaRPr>
          </a:p>
          <a:p>
            <a:pPr marL="0" lvl="0" indent="0" algn="l" rtl="0">
              <a:lnSpc>
                <a:spcPct val="100000"/>
              </a:lnSpc>
              <a:spcBef>
                <a:spcPts val="0"/>
              </a:spcBef>
              <a:spcAft>
                <a:spcPts val="0"/>
              </a:spcAft>
              <a:buClr>
                <a:schemeClr val="dk1"/>
              </a:buClr>
              <a:buSzPts val="1800"/>
              <a:buNone/>
            </a:pPr>
            <a:endParaRPr dirty="0"/>
          </a:p>
          <a:p>
            <a:pPr marL="0" lvl="0" indent="0" algn="l" rtl="0">
              <a:lnSpc>
                <a:spcPct val="100000"/>
              </a:lnSpc>
              <a:spcBef>
                <a:spcPts val="0"/>
              </a:spcBef>
              <a:spcAft>
                <a:spcPts val="0"/>
              </a:spcAft>
              <a:buClr>
                <a:schemeClr val="dk1"/>
              </a:buClr>
              <a:buSzPts val="1800"/>
              <a:buNone/>
            </a:pPr>
            <a:r>
              <a:rPr lang="de-CH" dirty="0"/>
              <a:t>Physical Human Robot Interaction Specialization Project 07</a:t>
            </a:r>
            <a:endParaRPr dirty="0"/>
          </a:p>
          <a:p>
            <a:pPr marL="0" lvl="0" indent="0" algn="l" rtl="0">
              <a:lnSpc>
                <a:spcPct val="100000"/>
              </a:lnSpc>
              <a:spcBef>
                <a:spcPts val="0"/>
              </a:spcBef>
              <a:spcAft>
                <a:spcPts val="0"/>
              </a:spcAft>
              <a:buClr>
                <a:schemeClr val="dk1"/>
              </a:buClr>
              <a:buSzPts val="1800"/>
              <a:buNone/>
            </a:pPr>
            <a:endParaRPr dirty="0"/>
          </a:p>
          <a:p>
            <a:pPr marL="0" lvl="0" indent="0" algn="l" rtl="0">
              <a:spcBef>
                <a:spcPts val="0"/>
              </a:spcBef>
              <a:spcAft>
                <a:spcPts val="0"/>
              </a:spcAft>
              <a:buClr>
                <a:schemeClr val="dk1"/>
              </a:buClr>
              <a:buSzPts val="1800"/>
              <a:buNone/>
            </a:pPr>
            <a:r>
              <a:rPr lang="de-CH" dirty="0"/>
              <a:t>ETH Zurich</a:t>
            </a:r>
            <a:endParaRPr dirty="0"/>
          </a:p>
          <a:p>
            <a:pPr marL="0" lvl="0" indent="0" algn="l" rtl="0">
              <a:lnSpc>
                <a:spcPct val="100000"/>
              </a:lnSpc>
              <a:spcBef>
                <a:spcPts val="0"/>
              </a:spcBef>
              <a:spcAft>
                <a:spcPts val="0"/>
              </a:spcAft>
              <a:buClr>
                <a:schemeClr val="dk1"/>
              </a:buClr>
              <a:buSzPts val="1800"/>
              <a:buNone/>
            </a:pPr>
            <a:r>
              <a:rPr lang="de-CH" dirty="0"/>
              <a:t>NO, Clausiusstrasse 2-30</a:t>
            </a:r>
            <a:endParaRPr dirty="0"/>
          </a:p>
          <a:p>
            <a:pPr marL="0" lvl="0" indent="0" algn="l" rtl="0">
              <a:lnSpc>
                <a:spcPct val="100000"/>
              </a:lnSpc>
              <a:spcBef>
                <a:spcPts val="0"/>
              </a:spcBef>
              <a:spcAft>
                <a:spcPts val="0"/>
              </a:spcAft>
              <a:buClr>
                <a:schemeClr val="dk1"/>
              </a:buClr>
              <a:buSzPts val="1800"/>
              <a:buNone/>
            </a:pPr>
            <a:r>
              <a:rPr lang="de-CH" dirty="0"/>
              <a:t>8006 Zurich, Switzerland</a:t>
            </a:r>
            <a:endParaRPr dirty="0"/>
          </a:p>
        </p:txBody>
      </p:sp>
      <p:sp>
        <p:nvSpPr>
          <p:cNvPr id="788" name="Google Shape;788;p87"/>
          <p:cNvSpPr txBox="1"/>
          <p:nvPr/>
        </p:nvSpPr>
        <p:spPr>
          <a:xfrm>
            <a:off x="2517875" y="1751775"/>
            <a:ext cx="71562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CH" sz="4300"/>
              <a:t>Thank you for your attention!</a:t>
            </a:r>
            <a:endParaRPr sz="4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0"/>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Introduction - Background and Motivation</a:t>
            </a:r>
            <a:endParaRPr/>
          </a:p>
        </p:txBody>
      </p:sp>
      <p:sp>
        <p:nvSpPr>
          <p:cNvPr id="550" name="Google Shape;550;p70"/>
          <p:cNvSpPr txBox="1">
            <a:spLocks noGrp="1"/>
          </p:cNvSpPr>
          <p:nvPr>
            <p:ph type="body" idx="1"/>
          </p:nvPr>
        </p:nvSpPr>
        <p:spPr>
          <a:xfrm>
            <a:off x="731825" y="4350058"/>
            <a:ext cx="10728300" cy="194161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a:p>
          <a:p>
            <a:pPr marL="270000" lvl="0" indent="-155700" algn="l" rtl="0">
              <a:lnSpc>
                <a:spcPct val="100000"/>
              </a:lnSpc>
              <a:spcBef>
                <a:spcPts val="1000"/>
              </a:spcBef>
              <a:spcAft>
                <a:spcPts val="0"/>
              </a:spcAft>
              <a:buClr>
                <a:schemeClr val="dk1"/>
              </a:buClr>
              <a:buSzPts val="1800"/>
              <a:buNone/>
            </a:pPr>
            <a:endParaRPr/>
          </a:p>
          <a:p>
            <a:pPr marL="0" lvl="0" indent="0" algn="l" rtl="0">
              <a:lnSpc>
                <a:spcPct val="100000"/>
              </a:lnSpc>
              <a:spcBef>
                <a:spcPts val="1000"/>
              </a:spcBef>
              <a:spcAft>
                <a:spcPts val="0"/>
              </a:spcAft>
              <a:buSzPts val="1800"/>
              <a:buNone/>
            </a:pPr>
            <a:endParaRPr/>
          </a:p>
        </p:txBody>
      </p:sp>
      <p:sp>
        <p:nvSpPr>
          <p:cNvPr id="551" name="Google Shape;551;p70"/>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de-CH"/>
              <a:t>Physical Human Robot Interaction Specialization Project</a:t>
            </a:r>
            <a:endParaRPr/>
          </a:p>
        </p:txBody>
      </p:sp>
      <p:sp>
        <p:nvSpPr>
          <p:cNvPr id="552" name="Google Shape;552;p70"/>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553" name="Google Shape;553;p70"/>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2</a:t>
            </a:fld>
            <a:endParaRPr/>
          </a:p>
        </p:txBody>
      </p:sp>
      <p:sp>
        <p:nvSpPr>
          <p:cNvPr id="554" name="Google Shape;554;p70"/>
          <p:cNvSpPr txBox="1"/>
          <p:nvPr/>
        </p:nvSpPr>
        <p:spPr>
          <a:xfrm>
            <a:off x="731825" y="816375"/>
            <a:ext cx="10728300" cy="56148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100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Background and Motivation</a:t>
            </a:r>
            <a:endParaRPr sz="1400" b="0" i="0" u="none" strike="noStrike" cap="none" dirty="0">
              <a:solidFill>
                <a:srgbClr val="000000"/>
              </a:solidFill>
              <a:latin typeface="Arial"/>
              <a:ea typeface="Arial"/>
              <a:cs typeface="Arial"/>
              <a:sym typeface="Arial"/>
            </a:endParaRPr>
          </a:p>
          <a:p>
            <a:pPr marL="914400" marR="0" lvl="1" indent="-342900" algn="l" rtl="0">
              <a:lnSpc>
                <a:spcPct val="100000"/>
              </a:lnSpc>
              <a:spcBef>
                <a:spcPts val="800"/>
              </a:spcBef>
              <a:spcAft>
                <a:spcPts val="0"/>
              </a:spcAft>
              <a:buClr>
                <a:srgbClr val="000000"/>
              </a:buClr>
              <a:buSzPts val="1800"/>
              <a:buFont typeface="Arial"/>
              <a:buChar char="−"/>
            </a:pPr>
            <a:r>
              <a:rPr lang="de-CH" sz="1800" b="0" i="0" u="none" strike="noStrike" cap="none" dirty="0">
                <a:solidFill>
                  <a:schemeClr val="dk1"/>
                </a:solidFill>
                <a:latin typeface="Arial"/>
                <a:ea typeface="Arial"/>
                <a:cs typeface="Arial"/>
                <a:sym typeface="Arial"/>
              </a:rPr>
              <a:t>Robotic devices are widely used in neurological rehabilitation</a:t>
            </a:r>
            <a:endParaRPr sz="1800" b="0" i="0" u="none" strike="noStrike" cap="none" dirty="0">
              <a:solidFill>
                <a:schemeClr val="dk1"/>
              </a:solidFill>
              <a:latin typeface="Arial"/>
              <a:ea typeface="Arial"/>
              <a:cs typeface="Arial"/>
              <a:sym typeface="Arial"/>
            </a:endParaRPr>
          </a:p>
          <a:p>
            <a:pPr marL="914400" marR="0" lvl="1" indent="-342900" algn="l" rtl="0">
              <a:spcBef>
                <a:spcPts val="0"/>
              </a:spcBef>
              <a:spcAft>
                <a:spcPts val="0"/>
              </a:spcAft>
              <a:buClr>
                <a:srgbClr val="000000"/>
              </a:buClr>
              <a:buSzPts val="1800"/>
              <a:buFont typeface="Arial"/>
              <a:buChar char="−"/>
            </a:pPr>
            <a:r>
              <a:rPr lang="de-CH" sz="1800" b="0" i="0" u="none" strike="noStrike" cap="none" dirty="0">
                <a:solidFill>
                  <a:schemeClr val="dk1"/>
                </a:solidFill>
                <a:latin typeface="Arial"/>
                <a:ea typeface="Arial"/>
                <a:cs typeface="Arial"/>
                <a:sym typeface="Arial"/>
              </a:rPr>
              <a:t>Different impairment levels of patients</a:t>
            </a:r>
            <a:endParaRPr sz="1800" b="0" i="0" u="none" strike="noStrike" cap="none" dirty="0">
              <a:solidFill>
                <a:schemeClr val="dk1"/>
              </a:solidFill>
              <a:latin typeface="Arial"/>
              <a:ea typeface="Arial"/>
              <a:cs typeface="Arial"/>
              <a:sym typeface="Arial"/>
            </a:endParaRPr>
          </a:p>
          <a:p>
            <a:pPr marL="914400" marR="0" lvl="1" indent="-342900" algn="l" rtl="0">
              <a:lnSpc>
                <a:spcPct val="115000"/>
              </a:lnSpc>
              <a:spcBef>
                <a:spcPts val="0"/>
              </a:spcBef>
              <a:spcAft>
                <a:spcPts val="0"/>
              </a:spcAft>
              <a:buClr>
                <a:srgbClr val="000000"/>
              </a:buClr>
              <a:buSzPts val="1800"/>
              <a:buFont typeface="Arial"/>
              <a:buChar char="−"/>
            </a:pPr>
            <a:r>
              <a:rPr lang="de-CH" sz="1800" b="0" i="0" u="none" strike="noStrike" cap="none" dirty="0">
                <a:solidFill>
                  <a:schemeClr val="dk1"/>
                </a:solidFill>
                <a:latin typeface="Arial"/>
                <a:ea typeface="Arial"/>
                <a:cs typeface="Arial"/>
                <a:sym typeface="Arial"/>
              </a:rPr>
              <a:t>Providing the right amount of support and challenge</a:t>
            </a:r>
            <a:endParaRPr sz="1800" b="0" i="0" u="none" strike="noStrike" cap="none" dirty="0">
              <a:solidFill>
                <a:schemeClr val="dk1"/>
              </a:solidFill>
              <a:latin typeface="Arial"/>
              <a:ea typeface="Arial"/>
              <a:cs typeface="Arial"/>
              <a:sym typeface="Arial"/>
            </a:endParaRPr>
          </a:p>
          <a:p>
            <a:pPr marL="914400" marR="0" lvl="1" indent="-342900" algn="l" rtl="0">
              <a:lnSpc>
                <a:spcPct val="115000"/>
              </a:lnSpc>
              <a:spcBef>
                <a:spcPts val="0"/>
              </a:spcBef>
              <a:spcAft>
                <a:spcPts val="0"/>
              </a:spcAft>
              <a:buClr>
                <a:srgbClr val="000000"/>
              </a:buClr>
              <a:buSzPts val="1800"/>
              <a:buFont typeface="Arial"/>
              <a:buChar char="−"/>
            </a:pPr>
            <a:r>
              <a:rPr lang="de-CH" sz="1800" dirty="0">
                <a:solidFill>
                  <a:schemeClr val="dk1"/>
                </a:solidFill>
              </a:rPr>
              <a:t>Impedance control(detailed block diagrams in the backup slides)</a:t>
            </a:r>
            <a:endParaRPr sz="1800" dirty="0">
              <a:solidFill>
                <a:schemeClr val="dk1"/>
              </a:solidFill>
            </a:endParaRPr>
          </a:p>
          <a:p>
            <a:pPr marL="1371600" marR="0" lvl="2" indent="-342900" algn="l" rtl="0">
              <a:lnSpc>
                <a:spcPct val="115000"/>
              </a:lnSpc>
              <a:spcBef>
                <a:spcPts val="0"/>
              </a:spcBef>
              <a:spcAft>
                <a:spcPts val="0"/>
              </a:spcAft>
              <a:buClr>
                <a:srgbClr val="000000"/>
              </a:buClr>
              <a:buSzPts val="1800"/>
              <a:buFont typeface="Arial"/>
              <a:buChar char="■"/>
            </a:pPr>
            <a:r>
              <a:rPr lang="de-CH" sz="1800" dirty="0">
                <a:solidFill>
                  <a:schemeClr val="dk1"/>
                </a:solidFill>
              </a:rPr>
              <a:t>open-loop impedance control </a:t>
            </a:r>
            <a:endParaRPr sz="1800" dirty="0">
              <a:solidFill>
                <a:schemeClr val="dk1"/>
              </a:solidFill>
            </a:endParaRPr>
          </a:p>
          <a:p>
            <a:pPr marL="1371600" marR="0" lvl="2" indent="-342900" algn="l" rtl="0">
              <a:lnSpc>
                <a:spcPct val="115000"/>
              </a:lnSpc>
              <a:spcBef>
                <a:spcPts val="0"/>
              </a:spcBef>
              <a:spcAft>
                <a:spcPts val="0"/>
              </a:spcAft>
              <a:buClr>
                <a:srgbClr val="000000"/>
              </a:buClr>
              <a:buSzPts val="1800"/>
              <a:buFont typeface="Arial"/>
              <a:buChar char="■"/>
            </a:pPr>
            <a:r>
              <a:rPr lang="de-CH" sz="1800" dirty="0">
                <a:solidFill>
                  <a:schemeClr val="dk1"/>
                </a:solidFill>
              </a:rPr>
              <a:t>impedance control with model feedforward</a:t>
            </a:r>
            <a:endParaRPr sz="1800" dirty="0">
              <a:solidFill>
                <a:schemeClr val="dk1"/>
              </a:solidFill>
            </a:endParaRPr>
          </a:p>
          <a:p>
            <a:pPr marL="1371600" marR="0" lvl="2" indent="-342900" algn="l" rtl="0">
              <a:lnSpc>
                <a:spcPct val="115000"/>
              </a:lnSpc>
              <a:spcBef>
                <a:spcPts val="0"/>
              </a:spcBef>
              <a:spcAft>
                <a:spcPts val="0"/>
              </a:spcAft>
              <a:buClr>
                <a:schemeClr val="dk1"/>
              </a:buClr>
              <a:buSzPts val="1800"/>
              <a:buChar char="■"/>
            </a:pPr>
            <a:r>
              <a:rPr lang="de-CH" sz="1800" dirty="0">
                <a:solidFill>
                  <a:schemeClr val="dk1"/>
                </a:solidFill>
              </a:rPr>
              <a:t>Impedance control with force feedback</a:t>
            </a:r>
            <a:endParaRPr sz="1800" dirty="0">
              <a:solidFill>
                <a:schemeClr val="dk1"/>
              </a:solidFil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5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45720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555" name="Google Shape;555;p70"/>
          <p:cNvPicPr preferRelativeResize="0"/>
          <p:nvPr/>
        </p:nvPicPr>
        <p:blipFill rotWithShape="1">
          <a:blip r:embed="rId3">
            <a:alphaModFix/>
          </a:blip>
          <a:srcRect/>
          <a:stretch/>
        </p:blipFill>
        <p:spPr>
          <a:xfrm>
            <a:off x="7571702" y="3429000"/>
            <a:ext cx="1306675" cy="3192950"/>
          </a:xfrm>
          <a:prstGeom prst="rect">
            <a:avLst/>
          </a:prstGeom>
          <a:noFill/>
          <a:ln>
            <a:noFill/>
          </a:ln>
        </p:spPr>
      </p:pic>
      <p:sp>
        <p:nvSpPr>
          <p:cNvPr id="556" name="Google Shape;556;p70"/>
          <p:cNvSpPr txBox="1"/>
          <p:nvPr/>
        </p:nvSpPr>
        <p:spPr>
          <a:xfrm>
            <a:off x="1727650" y="3735400"/>
            <a:ext cx="4753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CH" sz="1800" b="1" i="0" u="none" strike="noStrike" cap="none">
                <a:solidFill>
                  <a:srgbClr val="000000"/>
                </a:solidFill>
                <a:latin typeface="Arial"/>
                <a:ea typeface="Arial"/>
                <a:cs typeface="Arial"/>
                <a:sym typeface="Arial"/>
              </a:rPr>
              <a:t>Low impedance</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de-CH" sz="1800" b="0" i="0" u="none" strike="noStrike" cap="none">
                <a:solidFill>
                  <a:srgbClr val="000000"/>
                </a:solidFill>
                <a:latin typeface="Arial"/>
                <a:ea typeface="Arial"/>
                <a:cs typeface="Arial"/>
                <a:sym typeface="Arial"/>
              </a:rPr>
              <a:t>Almost no resistance to motion (Z → 0)</a:t>
            </a:r>
            <a:endParaRPr sz="1800" b="0" i="0" u="none" strike="noStrike" cap="none">
              <a:solidFill>
                <a:srgbClr val="000000"/>
              </a:solidFill>
              <a:latin typeface="Arial"/>
              <a:ea typeface="Arial"/>
              <a:cs typeface="Arial"/>
              <a:sym typeface="Arial"/>
            </a:endParaRPr>
          </a:p>
        </p:txBody>
      </p:sp>
      <p:sp>
        <p:nvSpPr>
          <p:cNvPr id="557" name="Google Shape;557;p70"/>
          <p:cNvSpPr txBox="1"/>
          <p:nvPr/>
        </p:nvSpPr>
        <p:spPr>
          <a:xfrm>
            <a:off x="1727650" y="4951400"/>
            <a:ext cx="4935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CH" sz="1800" b="1" i="0" u="none" strike="noStrike" cap="none">
                <a:solidFill>
                  <a:srgbClr val="000000"/>
                </a:solidFill>
                <a:latin typeface="Arial"/>
                <a:ea typeface="Arial"/>
                <a:cs typeface="Arial"/>
                <a:sym typeface="Arial"/>
              </a:rPr>
              <a:t>High impedance</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de-CH" sz="1800" b="0" i="0" u="none" strike="noStrike" cap="none">
                <a:solidFill>
                  <a:srgbClr val="000000"/>
                </a:solidFill>
                <a:latin typeface="Arial"/>
                <a:ea typeface="Arial"/>
                <a:cs typeface="Arial"/>
                <a:sym typeface="Arial"/>
              </a:rPr>
              <a:t>Almost complete resistance to motion (Z → ∞)</a:t>
            </a:r>
            <a:endParaRPr sz="1800" b="0" i="0" u="none" strike="noStrike" cap="none">
              <a:solidFill>
                <a:srgbClr val="000000"/>
              </a:solidFill>
              <a:latin typeface="Arial"/>
              <a:ea typeface="Arial"/>
              <a:cs typeface="Arial"/>
              <a:sym typeface="Arial"/>
            </a:endParaRPr>
          </a:p>
        </p:txBody>
      </p:sp>
      <p:sp>
        <p:nvSpPr>
          <p:cNvPr id="558" name="Google Shape;558;p70"/>
          <p:cNvSpPr txBox="1"/>
          <p:nvPr/>
        </p:nvSpPr>
        <p:spPr>
          <a:xfrm>
            <a:off x="8878375" y="5690300"/>
            <a:ext cx="183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CH" sz="1400" b="0" i="0" u="none" strike="noStrike" cap="none">
                <a:solidFill>
                  <a:srgbClr val="000000"/>
                </a:solidFill>
                <a:latin typeface="Arial"/>
                <a:ea typeface="Arial"/>
                <a:cs typeface="Arial"/>
                <a:sym typeface="Arial"/>
              </a:rPr>
              <a:t>pHRI Lecture 10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8"/>
          <p:cNvSpPr txBox="1">
            <a:spLocks noGrp="1"/>
          </p:cNvSpPr>
          <p:nvPr>
            <p:ph type="title"/>
          </p:nvPr>
        </p:nvSpPr>
        <p:spPr>
          <a:xfrm>
            <a:off x="731825" y="260350"/>
            <a:ext cx="10728300" cy="650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Introduction - Problem Statement - Backup Slides</a:t>
            </a:r>
            <a:endParaRPr/>
          </a:p>
        </p:txBody>
      </p:sp>
      <p:sp>
        <p:nvSpPr>
          <p:cNvPr id="794" name="Google Shape;794;p88"/>
          <p:cNvSpPr txBox="1">
            <a:spLocks noGrp="1"/>
          </p:cNvSpPr>
          <p:nvPr>
            <p:ph type="body" idx="1"/>
          </p:nvPr>
        </p:nvSpPr>
        <p:spPr>
          <a:xfrm>
            <a:off x="731825" y="816375"/>
            <a:ext cx="10728300" cy="56148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Interaction Control Scheme</a:t>
            </a:r>
            <a:endParaRPr/>
          </a:p>
          <a:p>
            <a:pPr marL="914400" lvl="1" indent="-342900" algn="l" rtl="0">
              <a:lnSpc>
                <a:spcPct val="100000"/>
              </a:lnSpc>
              <a:spcBef>
                <a:spcPts val="1000"/>
              </a:spcBef>
              <a:spcAft>
                <a:spcPts val="0"/>
              </a:spcAft>
              <a:buSzPts val="1800"/>
              <a:buChar char="−"/>
            </a:pPr>
            <a:r>
              <a:rPr lang="de-CH"/>
              <a:t>Open-loop Impedance Control</a:t>
            </a:r>
            <a:endParaRPr/>
          </a:p>
          <a:p>
            <a:pPr marL="91440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914400" lvl="1" indent="-342900" algn="l" rtl="0">
              <a:lnSpc>
                <a:spcPct val="100000"/>
              </a:lnSpc>
              <a:spcBef>
                <a:spcPts val="1000"/>
              </a:spcBef>
              <a:spcAft>
                <a:spcPts val="0"/>
              </a:spcAft>
              <a:buSzPts val="1800"/>
              <a:buChar char="−"/>
            </a:pPr>
            <a:r>
              <a:rPr lang="de-CH"/>
              <a:t>Impedance Control with Model Feedforward</a:t>
            </a:r>
            <a:endParaRPr/>
          </a:p>
          <a:p>
            <a:pPr marL="0" lvl="0" indent="0" algn="l" rtl="0">
              <a:lnSpc>
                <a:spcPct val="100000"/>
              </a:lnSpc>
              <a:spcBef>
                <a:spcPts val="1000"/>
              </a:spcBef>
              <a:spcAft>
                <a:spcPts val="0"/>
              </a:spcAft>
              <a:buSzPts val="1800"/>
              <a:buNone/>
            </a:pPr>
            <a:endParaRPr/>
          </a:p>
          <a:p>
            <a:pPr marL="45720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p:txBody>
      </p:sp>
      <p:sp>
        <p:nvSpPr>
          <p:cNvPr id="795" name="Google Shape;795;p88"/>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796" name="Google Shape;796;p88"/>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20</a:t>
            </a:fld>
            <a:endParaRPr/>
          </a:p>
        </p:txBody>
      </p:sp>
      <p:sp>
        <p:nvSpPr>
          <p:cNvPr id="797" name="Google Shape;797;p88"/>
          <p:cNvSpPr/>
          <p:nvPr/>
        </p:nvSpPr>
        <p:spPr>
          <a:xfrm>
            <a:off x="2538313" y="1768737"/>
            <a:ext cx="23142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88"/>
          <p:cNvSpPr/>
          <p:nvPr/>
        </p:nvSpPr>
        <p:spPr>
          <a:xfrm>
            <a:off x="7339463" y="1768700"/>
            <a:ext cx="23829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9" name="Google Shape;799;p88" descr="Virtual\ Impedance\ Z_d"/>
          <p:cNvPicPr preferRelativeResize="0"/>
          <p:nvPr/>
        </p:nvPicPr>
        <p:blipFill rotWithShape="1">
          <a:blip r:embed="rId3">
            <a:alphaModFix/>
          </a:blip>
          <a:srcRect/>
          <a:stretch/>
        </p:blipFill>
        <p:spPr>
          <a:xfrm>
            <a:off x="2671413" y="1870275"/>
            <a:ext cx="2047875" cy="190500"/>
          </a:xfrm>
          <a:prstGeom prst="rect">
            <a:avLst/>
          </a:prstGeom>
          <a:noFill/>
          <a:ln>
            <a:noFill/>
          </a:ln>
        </p:spPr>
      </p:pic>
      <p:pic>
        <p:nvPicPr>
          <p:cNvPr id="800" name="Google Shape;800;p88" descr="Device \ Admittance \ {Z_h}^{-1}"/>
          <p:cNvPicPr preferRelativeResize="0"/>
          <p:nvPr/>
        </p:nvPicPr>
        <p:blipFill rotWithShape="1">
          <a:blip r:embed="rId4">
            <a:alphaModFix/>
          </a:blip>
          <a:srcRect/>
          <a:stretch/>
        </p:blipFill>
        <p:spPr>
          <a:xfrm>
            <a:off x="7411738" y="1855975"/>
            <a:ext cx="2238375" cy="219075"/>
          </a:xfrm>
          <a:prstGeom prst="rect">
            <a:avLst/>
          </a:prstGeom>
          <a:noFill/>
          <a:ln>
            <a:noFill/>
          </a:ln>
        </p:spPr>
      </p:pic>
      <p:sp>
        <p:nvSpPr>
          <p:cNvPr id="801" name="Google Shape;801;p88"/>
          <p:cNvSpPr/>
          <p:nvPr/>
        </p:nvSpPr>
        <p:spPr>
          <a:xfrm>
            <a:off x="5934750" y="1804112"/>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2" name="Google Shape;802;p88"/>
          <p:cNvCxnSpPr>
            <a:stCxn id="797" idx="3"/>
            <a:endCxn id="801" idx="2"/>
          </p:cNvCxnSpPr>
          <p:nvPr/>
        </p:nvCxnSpPr>
        <p:spPr>
          <a:xfrm>
            <a:off x="4852513" y="1965537"/>
            <a:ext cx="1082100" cy="0"/>
          </a:xfrm>
          <a:prstGeom prst="straightConnector1">
            <a:avLst/>
          </a:prstGeom>
          <a:noFill/>
          <a:ln w="9525" cap="flat" cmpd="sng">
            <a:solidFill>
              <a:schemeClr val="dk2"/>
            </a:solidFill>
            <a:prstDash val="solid"/>
            <a:round/>
            <a:headEnd type="none" w="sm" len="sm"/>
            <a:tailEnd type="triangle" w="med" len="med"/>
          </a:ln>
        </p:spPr>
      </p:cxnSp>
      <p:cxnSp>
        <p:nvCxnSpPr>
          <p:cNvPr id="803" name="Google Shape;803;p88"/>
          <p:cNvCxnSpPr>
            <a:stCxn id="801" idx="6"/>
            <a:endCxn id="798" idx="1"/>
          </p:cNvCxnSpPr>
          <p:nvPr/>
        </p:nvCxnSpPr>
        <p:spPr>
          <a:xfrm>
            <a:off x="6257250" y="1965512"/>
            <a:ext cx="1082100" cy="0"/>
          </a:xfrm>
          <a:prstGeom prst="straightConnector1">
            <a:avLst/>
          </a:prstGeom>
          <a:noFill/>
          <a:ln w="9525" cap="flat" cmpd="sng">
            <a:solidFill>
              <a:schemeClr val="dk2"/>
            </a:solidFill>
            <a:prstDash val="solid"/>
            <a:round/>
            <a:headEnd type="none" w="sm" len="sm"/>
            <a:tailEnd type="triangle" w="med" len="med"/>
          </a:ln>
        </p:spPr>
      </p:cxnSp>
      <p:cxnSp>
        <p:nvCxnSpPr>
          <p:cNvPr id="804" name="Google Shape;804;p88"/>
          <p:cNvCxnSpPr/>
          <p:nvPr/>
        </p:nvCxnSpPr>
        <p:spPr>
          <a:xfrm>
            <a:off x="808988" y="1965537"/>
            <a:ext cx="647100" cy="0"/>
          </a:xfrm>
          <a:prstGeom prst="straightConnector1">
            <a:avLst/>
          </a:prstGeom>
          <a:noFill/>
          <a:ln w="9525" cap="flat" cmpd="sng">
            <a:solidFill>
              <a:schemeClr val="dk2"/>
            </a:solidFill>
            <a:prstDash val="solid"/>
            <a:round/>
            <a:headEnd type="none" w="sm" len="sm"/>
            <a:tailEnd type="triangle" w="med" len="med"/>
          </a:ln>
        </p:spPr>
      </p:cxnSp>
      <p:sp>
        <p:nvSpPr>
          <p:cNvPr id="805" name="Google Shape;805;p88"/>
          <p:cNvSpPr/>
          <p:nvPr/>
        </p:nvSpPr>
        <p:spPr>
          <a:xfrm>
            <a:off x="1456088" y="1804137"/>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6" name="Google Shape;806;p88"/>
          <p:cNvCxnSpPr>
            <a:stCxn id="805" idx="6"/>
            <a:endCxn id="797" idx="1"/>
          </p:cNvCxnSpPr>
          <p:nvPr/>
        </p:nvCxnSpPr>
        <p:spPr>
          <a:xfrm>
            <a:off x="1778588" y="1965537"/>
            <a:ext cx="759600" cy="0"/>
          </a:xfrm>
          <a:prstGeom prst="straightConnector1">
            <a:avLst/>
          </a:prstGeom>
          <a:noFill/>
          <a:ln w="9525" cap="flat" cmpd="sng">
            <a:solidFill>
              <a:schemeClr val="dk2"/>
            </a:solidFill>
            <a:prstDash val="solid"/>
            <a:round/>
            <a:headEnd type="none" w="sm" len="sm"/>
            <a:tailEnd type="triangle" w="med" len="med"/>
          </a:ln>
        </p:spPr>
      </p:cxnSp>
      <p:pic>
        <p:nvPicPr>
          <p:cNvPr id="807" name="Google Shape;807;p88" descr="-"/>
          <p:cNvPicPr preferRelativeResize="0"/>
          <p:nvPr/>
        </p:nvPicPr>
        <p:blipFill rotWithShape="1">
          <a:blip r:embed="rId5">
            <a:alphaModFix/>
          </a:blip>
          <a:srcRect/>
          <a:stretch/>
        </p:blipFill>
        <p:spPr>
          <a:xfrm>
            <a:off x="1270350" y="2259987"/>
            <a:ext cx="171450" cy="19050"/>
          </a:xfrm>
          <a:prstGeom prst="rect">
            <a:avLst/>
          </a:prstGeom>
          <a:noFill/>
          <a:ln>
            <a:noFill/>
          </a:ln>
        </p:spPr>
      </p:pic>
      <p:pic>
        <p:nvPicPr>
          <p:cNvPr id="808" name="Google Shape;808;p88" descr="+"/>
          <p:cNvPicPr preferRelativeResize="0"/>
          <p:nvPr/>
        </p:nvPicPr>
        <p:blipFill rotWithShape="1">
          <a:blip r:embed="rId6">
            <a:alphaModFix/>
          </a:blip>
          <a:srcRect/>
          <a:stretch/>
        </p:blipFill>
        <p:spPr>
          <a:xfrm>
            <a:off x="1256075" y="1679787"/>
            <a:ext cx="200025" cy="190500"/>
          </a:xfrm>
          <a:prstGeom prst="rect">
            <a:avLst/>
          </a:prstGeom>
          <a:noFill/>
          <a:ln>
            <a:noFill/>
          </a:ln>
        </p:spPr>
      </p:pic>
      <p:pic>
        <p:nvPicPr>
          <p:cNvPr id="809" name="Google Shape;809;p88" descr="+"/>
          <p:cNvPicPr preferRelativeResize="0"/>
          <p:nvPr/>
        </p:nvPicPr>
        <p:blipFill rotWithShape="1">
          <a:blip r:embed="rId6">
            <a:alphaModFix/>
          </a:blip>
          <a:srcRect/>
          <a:stretch/>
        </p:blipFill>
        <p:spPr>
          <a:xfrm>
            <a:off x="5650475" y="1679787"/>
            <a:ext cx="200025" cy="190500"/>
          </a:xfrm>
          <a:prstGeom prst="rect">
            <a:avLst/>
          </a:prstGeom>
          <a:noFill/>
          <a:ln>
            <a:noFill/>
          </a:ln>
        </p:spPr>
      </p:pic>
      <p:pic>
        <p:nvPicPr>
          <p:cNvPr id="810" name="Google Shape;810;p88" descr="-"/>
          <p:cNvPicPr preferRelativeResize="0"/>
          <p:nvPr/>
        </p:nvPicPr>
        <p:blipFill rotWithShape="1">
          <a:blip r:embed="rId5">
            <a:alphaModFix/>
          </a:blip>
          <a:srcRect/>
          <a:stretch/>
        </p:blipFill>
        <p:spPr>
          <a:xfrm>
            <a:off x="5740513" y="2246112"/>
            <a:ext cx="171450" cy="19050"/>
          </a:xfrm>
          <a:prstGeom prst="rect">
            <a:avLst/>
          </a:prstGeom>
          <a:noFill/>
          <a:ln>
            <a:noFill/>
          </a:ln>
        </p:spPr>
      </p:pic>
      <p:pic>
        <p:nvPicPr>
          <p:cNvPr id="811" name="Google Shape;811;p88" descr="\tau_{ref}"/>
          <p:cNvPicPr preferRelativeResize="0"/>
          <p:nvPr/>
        </p:nvPicPr>
        <p:blipFill rotWithShape="1">
          <a:blip r:embed="rId7">
            <a:alphaModFix/>
          </a:blip>
          <a:srcRect/>
          <a:stretch/>
        </p:blipFill>
        <p:spPr>
          <a:xfrm>
            <a:off x="4992972" y="1679784"/>
            <a:ext cx="517071" cy="190500"/>
          </a:xfrm>
          <a:prstGeom prst="rect">
            <a:avLst/>
          </a:prstGeom>
          <a:noFill/>
          <a:ln>
            <a:noFill/>
          </a:ln>
        </p:spPr>
      </p:pic>
      <p:pic>
        <p:nvPicPr>
          <p:cNvPr id="812" name="Google Shape;812;p88" descr="\tau_{user}"/>
          <p:cNvPicPr preferRelativeResize="0"/>
          <p:nvPr/>
        </p:nvPicPr>
        <p:blipFill rotWithShape="1">
          <a:blip r:embed="rId8">
            <a:alphaModFix/>
          </a:blip>
          <a:srcRect/>
          <a:stretch/>
        </p:blipFill>
        <p:spPr>
          <a:xfrm>
            <a:off x="10432073" y="2184160"/>
            <a:ext cx="612000" cy="125753"/>
          </a:xfrm>
          <a:prstGeom prst="rect">
            <a:avLst/>
          </a:prstGeom>
          <a:noFill/>
          <a:ln>
            <a:noFill/>
          </a:ln>
        </p:spPr>
      </p:pic>
      <p:pic>
        <p:nvPicPr>
          <p:cNvPr id="813" name="Google Shape;813;p88" descr="Z_{real} = Z_d + Z_h"/>
          <p:cNvPicPr preferRelativeResize="0"/>
          <p:nvPr/>
        </p:nvPicPr>
        <p:blipFill rotWithShape="1">
          <a:blip r:embed="rId9">
            <a:alphaModFix/>
          </a:blip>
          <a:srcRect/>
          <a:stretch/>
        </p:blipFill>
        <p:spPr>
          <a:xfrm>
            <a:off x="5005350" y="3164750"/>
            <a:ext cx="2181225" cy="219075"/>
          </a:xfrm>
          <a:prstGeom prst="rect">
            <a:avLst/>
          </a:prstGeom>
          <a:noFill/>
          <a:ln>
            <a:noFill/>
          </a:ln>
        </p:spPr>
      </p:pic>
      <p:sp>
        <p:nvSpPr>
          <p:cNvPr id="814" name="Google Shape;814;p88"/>
          <p:cNvSpPr/>
          <p:nvPr/>
        </p:nvSpPr>
        <p:spPr>
          <a:xfrm>
            <a:off x="2538126" y="4718350"/>
            <a:ext cx="23142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5" name="Google Shape;815;p88" descr="\tau_{ref}"/>
          <p:cNvPicPr preferRelativeResize="0"/>
          <p:nvPr/>
        </p:nvPicPr>
        <p:blipFill rotWithShape="1">
          <a:blip r:embed="rId7">
            <a:alphaModFix/>
          </a:blip>
          <a:srcRect/>
          <a:stretch/>
        </p:blipFill>
        <p:spPr>
          <a:xfrm>
            <a:off x="4992835" y="4615097"/>
            <a:ext cx="517071" cy="190500"/>
          </a:xfrm>
          <a:prstGeom prst="rect">
            <a:avLst/>
          </a:prstGeom>
          <a:noFill/>
          <a:ln>
            <a:noFill/>
          </a:ln>
        </p:spPr>
      </p:pic>
      <p:pic>
        <p:nvPicPr>
          <p:cNvPr id="816" name="Google Shape;816;p88" descr="Virtual\ Impedance\ Z_d"/>
          <p:cNvPicPr preferRelativeResize="0"/>
          <p:nvPr/>
        </p:nvPicPr>
        <p:blipFill rotWithShape="1">
          <a:blip r:embed="rId3">
            <a:alphaModFix/>
          </a:blip>
          <a:srcRect/>
          <a:stretch/>
        </p:blipFill>
        <p:spPr>
          <a:xfrm>
            <a:off x="2671276" y="4819888"/>
            <a:ext cx="2047875" cy="190500"/>
          </a:xfrm>
          <a:prstGeom prst="rect">
            <a:avLst/>
          </a:prstGeom>
          <a:noFill/>
          <a:ln>
            <a:noFill/>
          </a:ln>
        </p:spPr>
      </p:pic>
      <p:sp>
        <p:nvSpPr>
          <p:cNvPr id="817" name="Google Shape;817;p88"/>
          <p:cNvSpPr/>
          <p:nvPr/>
        </p:nvSpPr>
        <p:spPr>
          <a:xfrm>
            <a:off x="1452051" y="4753750"/>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18" name="Google Shape;818;p88"/>
          <p:cNvCxnSpPr/>
          <p:nvPr/>
        </p:nvCxnSpPr>
        <p:spPr>
          <a:xfrm>
            <a:off x="1778451" y="4915150"/>
            <a:ext cx="759600" cy="0"/>
          </a:xfrm>
          <a:prstGeom prst="straightConnector1">
            <a:avLst/>
          </a:prstGeom>
          <a:noFill/>
          <a:ln w="9525" cap="flat" cmpd="sng">
            <a:solidFill>
              <a:schemeClr val="dk2"/>
            </a:solidFill>
            <a:prstDash val="solid"/>
            <a:round/>
            <a:headEnd type="none" w="sm" len="sm"/>
            <a:tailEnd type="triangle" w="med" len="med"/>
          </a:ln>
        </p:spPr>
      </p:cxnSp>
      <p:sp>
        <p:nvSpPr>
          <p:cNvPr id="819" name="Google Shape;819;p88"/>
          <p:cNvSpPr/>
          <p:nvPr/>
        </p:nvSpPr>
        <p:spPr>
          <a:xfrm>
            <a:off x="5934613" y="4753750"/>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20" name="Google Shape;820;p88"/>
          <p:cNvCxnSpPr/>
          <p:nvPr/>
        </p:nvCxnSpPr>
        <p:spPr>
          <a:xfrm>
            <a:off x="4852401" y="4915150"/>
            <a:ext cx="1082100" cy="0"/>
          </a:xfrm>
          <a:prstGeom prst="straightConnector1">
            <a:avLst/>
          </a:prstGeom>
          <a:noFill/>
          <a:ln w="9525" cap="flat" cmpd="sng">
            <a:solidFill>
              <a:schemeClr val="dk2"/>
            </a:solidFill>
            <a:prstDash val="solid"/>
            <a:round/>
            <a:headEnd type="none" w="sm" len="sm"/>
            <a:tailEnd type="triangle" w="med" len="med"/>
          </a:ln>
        </p:spPr>
      </p:cxnSp>
      <p:sp>
        <p:nvSpPr>
          <p:cNvPr id="821" name="Google Shape;821;p88"/>
          <p:cNvSpPr/>
          <p:nvPr/>
        </p:nvSpPr>
        <p:spPr>
          <a:xfrm>
            <a:off x="7339376" y="4718338"/>
            <a:ext cx="23829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22" name="Google Shape;822;p88"/>
          <p:cNvCxnSpPr/>
          <p:nvPr/>
        </p:nvCxnSpPr>
        <p:spPr>
          <a:xfrm>
            <a:off x="6257113" y="4915150"/>
            <a:ext cx="1082100" cy="0"/>
          </a:xfrm>
          <a:prstGeom prst="straightConnector1">
            <a:avLst/>
          </a:prstGeom>
          <a:noFill/>
          <a:ln w="9525" cap="flat" cmpd="sng">
            <a:solidFill>
              <a:schemeClr val="dk2"/>
            </a:solidFill>
            <a:prstDash val="solid"/>
            <a:round/>
            <a:headEnd type="none" w="sm" len="sm"/>
            <a:tailEnd type="triangle" w="med" len="med"/>
          </a:ln>
        </p:spPr>
      </p:cxnSp>
      <p:pic>
        <p:nvPicPr>
          <p:cNvPr id="823" name="Google Shape;823;p88" descr="Device \ Admittance \ {Z_h}^{-1}"/>
          <p:cNvPicPr preferRelativeResize="0"/>
          <p:nvPr/>
        </p:nvPicPr>
        <p:blipFill rotWithShape="1">
          <a:blip r:embed="rId4">
            <a:alphaModFix/>
          </a:blip>
          <a:srcRect/>
          <a:stretch/>
        </p:blipFill>
        <p:spPr>
          <a:xfrm>
            <a:off x="7411588" y="4805600"/>
            <a:ext cx="2238375" cy="219075"/>
          </a:xfrm>
          <a:prstGeom prst="rect">
            <a:avLst/>
          </a:prstGeom>
          <a:noFill/>
          <a:ln>
            <a:noFill/>
          </a:ln>
        </p:spPr>
      </p:pic>
      <p:cxnSp>
        <p:nvCxnSpPr>
          <p:cNvPr id="824" name="Google Shape;824;p88"/>
          <p:cNvCxnSpPr/>
          <p:nvPr/>
        </p:nvCxnSpPr>
        <p:spPr>
          <a:xfrm>
            <a:off x="808751" y="4915150"/>
            <a:ext cx="647100" cy="0"/>
          </a:xfrm>
          <a:prstGeom prst="straightConnector1">
            <a:avLst/>
          </a:prstGeom>
          <a:noFill/>
          <a:ln w="9525" cap="flat" cmpd="sng">
            <a:solidFill>
              <a:schemeClr val="dk2"/>
            </a:solidFill>
            <a:prstDash val="solid"/>
            <a:round/>
            <a:headEnd type="none" w="sm" len="sm"/>
            <a:tailEnd type="triangle" w="med" len="med"/>
          </a:ln>
        </p:spPr>
      </p:cxnSp>
      <p:pic>
        <p:nvPicPr>
          <p:cNvPr id="825" name="Google Shape;825;p88" descr="+"/>
          <p:cNvPicPr preferRelativeResize="0"/>
          <p:nvPr/>
        </p:nvPicPr>
        <p:blipFill rotWithShape="1">
          <a:blip r:embed="rId6">
            <a:alphaModFix/>
          </a:blip>
          <a:srcRect/>
          <a:stretch/>
        </p:blipFill>
        <p:spPr>
          <a:xfrm>
            <a:off x="1255838" y="4615100"/>
            <a:ext cx="200025" cy="190500"/>
          </a:xfrm>
          <a:prstGeom prst="rect">
            <a:avLst/>
          </a:prstGeom>
          <a:noFill/>
          <a:ln>
            <a:noFill/>
          </a:ln>
        </p:spPr>
      </p:pic>
      <p:pic>
        <p:nvPicPr>
          <p:cNvPr id="826" name="Google Shape;826;p88" descr="-"/>
          <p:cNvPicPr preferRelativeResize="0"/>
          <p:nvPr/>
        </p:nvPicPr>
        <p:blipFill rotWithShape="1">
          <a:blip r:embed="rId5">
            <a:alphaModFix/>
          </a:blip>
          <a:srcRect/>
          <a:stretch/>
        </p:blipFill>
        <p:spPr>
          <a:xfrm>
            <a:off x="1271651" y="5103375"/>
            <a:ext cx="171450" cy="19050"/>
          </a:xfrm>
          <a:prstGeom prst="rect">
            <a:avLst/>
          </a:prstGeom>
          <a:noFill/>
          <a:ln>
            <a:noFill/>
          </a:ln>
        </p:spPr>
      </p:pic>
      <p:pic>
        <p:nvPicPr>
          <p:cNvPr id="827" name="Google Shape;827;p88" descr="+"/>
          <p:cNvPicPr preferRelativeResize="0"/>
          <p:nvPr/>
        </p:nvPicPr>
        <p:blipFill rotWithShape="1">
          <a:blip r:embed="rId6">
            <a:alphaModFix/>
          </a:blip>
          <a:srcRect/>
          <a:stretch/>
        </p:blipFill>
        <p:spPr>
          <a:xfrm>
            <a:off x="5726088" y="4615100"/>
            <a:ext cx="200025" cy="190500"/>
          </a:xfrm>
          <a:prstGeom prst="rect">
            <a:avLst/>
          </a:prstGeom>
          <a:noFill/>
          <a:ln>
            <a:noFill/>
          </a:ln>
        </p:spPr>
      </p:pic>
      <p:pic>
        <p:nvPicPr>
          <p:cNvPr id="828" name="Google Shape;828;p88" descr="-"/>
          <p:cNvPicPr preferRelativeResize="0"/>
          <p:nvPr/>
        </p:nvPicPr>
        <p:blipFill rotWithShape="1">
          <a:blip r:embed="rId5">
            <a:alphaModFix/>
          </a:blip>
          <a:srcRect/>
          <a:stretch/>
        </p:blipFill>
        <p:spPr>
          <a:xfrm>
            <a:off x="5741801" y="5093900"/>
            <a:ext cx="171450" cy="19050"/>
          </a:xfrm>
          <a:prstGeom prst="rect">
            <a:avLst/>
          </a:prstGeom>
          <a:noFill/>
          <a:ln>
            <a:noFill/>
          </a:ln>
        </p:spPr>
      </p:pic>
      <p:pic>
        <p:nvPicPr>
          <p:cNvPr id="829" name="Google Shape;829;p88" descr="\tau_{user}"/>
          <p:cNvPicPr preferRelativeResize="0"/>
          <p:nvPr/>
        </p:nvPicPr>
        <p:blipFill rotWithShape="1">
          <a:blip r:embed="rId8">
            <a:alphaModFix/>
          </a:blip>
          <a:srcRect/>
          <a:stretch/>
        </p:blipFill>
        <p:spPr>
          <a:xfrm>
            <a:off x="10431936" y="5136048"/>
            <a:ext cx="612000" cy="125753"/>
          </a:xfrm>
          <a:prstGeom prst="rect">
            <a:avLst/>
          </a:prstGeom>
          <a:noFill/>
          <a:ln>
            <a:noFill/>
          </a:ln>
        </p:spPr>
      </p:pic>
      <p:sp>
        <p:nvSpPr>
          <p:cNvPr id="830" name="Google Shape;830;p88"/>
          <p:cNvSpPr/>
          <p:nvPr/>
        </p:nvSpPr>
        <p:spPr>
          <a:xfrm>
            <a:off x="7339326" y="4096913"/>
            <a:ext cx="23829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1" name="Google Shape;831;p88" descr="Estimated \ \hat{Z_h}"/>
          <p:cNvPicPr preferRelativeResize="0"/>
          <p:nvPr/>
        </p:nvPicPr>
        <p:blipFill rotWithShape="1">
          <a:blip r:embed="rId10">
            <a:alphaModFix/>
          </a:blip>
          <a:srcRect/>
          <a:stretch/>
        </p:blipFill>
        <p:spPr>
          <a:xfrm>
            <a:off x="7611676" y="4122625"/>
            <a:ext cx="1838325" cy="276225"/>
          </a:xfrm>
          <a:prstGeom prst="rect">
            <a:avLst/>
          </a:prstGeom>
          <a:noFill/>
          <a:ln>
            <a:noFill/>
          </a:ln>
        </p:spPr>
      </p:pic>
      <p:pic>
        <p:nvPicPr>
          <p:cNvPr id="832" name="Google Shape;832;p88" descr="Z_{real} = Z_h - \hat{Z_h} +Z_d"/>
          <p:cNvPicPr preferRelativeResize="0"/>
          <p:nvPr/>
        </p:nvPicPr>
        <p:blipFill rotWithShape="1">
          <a:blip r:embed="rId11">
            <a:alphaModFix/>
          </a:blip>
          <a:srcRect/>
          <a:stretch/>
        </p:blipFill>
        <p:spPr>
          <a:xfrm>
            <a:off x="4624400" y="6246237"/>
            <a:ext cx="2943225" cy="276225"/>
          </a:xfrm>
          <a:prstGeom prst="rect">
            <a:avLst/>
          </a:prstGeom>
          <a:noFill/>
          <a:ln>
            <a:noFill/>
          </a:ln>
        </p:spPr>
      </p:pic>
      <p:cxnSp>
        <p:nvCxnSpPr>
          <p:cNvPr id="833" name="Google Shape;833;p88"/>
          <p:cNvCxnSpPr/>
          <p:nvPr/>
        </p:nvCxnSpPr>
        <p:spPr>
          <a:xfrm>
            <a:off x="9729370" y="1870275"/>
            <a:ext cx="1242900" cy="0"/>
          </a:xfrm>
          <a:prstGeom prst="straightConnector1">
            <a:avLst/>
          </a:prstGeom>
          <a:noFill/>
          <a:ln w="9525" cap="flat" cmpd="sng">
            <a:solidFill>
              <a:schemeClr val="dk1"/>
            </a:solidFill>
            <a:prstDash val="solid"/>
            <a:round/>
            <a:headEnd type="none" w="sm" len="sm"/>
            <a:tailEnd type="triangle" w="med" len="med"/>
          </a:ln>
        </p:spPr>
      </p:cxnSp>
      <p:cxnSp>
        <p:nvCxnSpPr>
          <p:cNvPr id="834" name="Google Shape;834;p88"/>
          <p:cNvCxnSpPr/>
          <p:nvPr/>
        </p:nvCxnSpPr>
        <p:spPr>
          <a:xfrm rot="10800000" flipH="1">
            <a:off x="9722363" y="2074985"/>
            <a:ext cx="1250100" cy="8400"/>
          </a:xfrm>
          <a:prstGeom prst="straightConnector1">
            <a:avLst/>
          </a:prstGeom>
          <a:noFill/>
          <a:ln w="9525" cap="flat" cmpd="sng">
            <a:solidFill>
              <a:schemeClr val="dk2"/>
            </a:solidFill>
            <a:prstDash val="solid"/>
            <a:round/>
            <a:headEnd type="none" w="sm" len="sm"/>
            <a:tailEnd type="triangle" w="med" len="med"/>
          </a:ln>
        </p:spPr>
      </p:cxnSp>
      <p:cxnSp>
        <p:nvCxnSpPr>
          <p:cNvPr id="835" name="Google Shape;835;p88"/>
          <p:cNvCxnSpPr>
            <a:endCxn id="805" idx="4"/>
          </p:cNvCxnSpPr>
          <p:nvPr/>
        </p:nvCxnSpPr>
        <p:spPr>
          <a:xfrm flipH="1">
            <a:off x="1617338" y="1873437"/>
            <a:ext cx="8112000" cy="253500"/>
          </a:xfrm>
          <a:prstGeom prst="bentConnector4">
            <a:avLst>
              <a:gd name="adj1" fmla="val -7355"/>
              <a:gd name="adj2" fmla="val 305745"/>
            </a:avLst>
          </a:prstGeom>
          <a:noFill/>
          <a:ln w="9525" cap="flat" cmpd="sng">
            <a:solidFill>
              <a:schemeClr val="dk1"/>
            </a:solidFill>
            <a:prstDash val="solid"/>
            <a:round/>
            <a:headEnd type="none" w="sm" len="sm"/>
            <a:tailEnd type="triangle" w="med" len="med"/>
          </a:ln>
        </p:spPr>
      </p:cxnSp>
      <p:cxnSp>
        <p:nvCxnSpPr>
          <p:cNvPr id="836" name="Google Shape;836;p88"/>
          <p:cNvCxnSpPr>
            <a:endCxn id="801" idx="4"/>
          </p:cNvCxnSpPr>
          <p:nvPr/>
        </p:nvCxnSpPr>
        <p:spPr>
          <a:xfrm flipH="1">
            <a:off x="6096000" y="2083412"/>
            <a:ext cx="3633300" cy="43500"/>
          </a:xfrm>
          <a:prstGeom prst="bentConnector4">
            <a:avLst>
              <a:gd name="adj1" fmla="val -9396"/>
              <a:gd name="adj2" fmla="val 870419"/>
            </a:avLst>
          </a:prstGeom>
          <a:noFill/>
          <a:ln w="9525" cap="flat" cmpd="sng">
            <a:solidFill>
              <a:schemeClr val="dk1"/>
            </a:solidFill>
            <a:prstDash val="solid"/>
            <a:round/>
            <a:headEnd type="none" w="sm" len="sm"/>
            <a:tailEnd type="triangle" w="med" len="med"/>
          </a:ln>
        </p:spPr>
      </p:cxnSp>
      <p:cxnSp>
        <p:nvCxnSpPr>
          <p:cNvPr id="837" name="Google Shape;837;p88"/>
          <p:cNvCxnSpPr/>
          <p:nvPr/>
        </p:nvCxnSpPr>
        <p:spPr>
          <a:xfrm flipH="1">
            <a:off x="6087206" y="4283444"/>
            <a:ext cx="1243500" cy="460200"/>
          </a:xfrm>
          <a:prstGeom prst="bentConnector2">
            <a:avLst/>
          </a:prstGeom>
          <a:noFill/>
          <a:ln w="9525" cap="flat" cmpd="sng">
            <a:solidFill>
              <a:schemeClr val="dk1"/>
            </a:solidFill>
            <a:prstDash val="solid"/>
            <a:round/>
            <a:headEnd type="none" w="sm" len="sm"/>
            <a:tailEnd type="triangle" w="med" len="med"/>
          </a:ln>
        </p:spPr>
      </p:cxnSp>
      <p:cxnSp>
        <p:nvCxnSpPr>
          <p:cNvPr id="838" name="Google Shape;838;p88"/>
          <p:cNvCxnSpPr/>
          <p:nvPr/>
        </p:nvCxnSpPr>
        <p:spPr>
          <a:xfrm>
            <a:off x="9722226" y="4802650"/>
            <a:ext cx="1242900" cy="0"/>
          </a:xfrm>
          <a:prstGeom prst="straightConnector1">
            <a:avLst/>
          </a:prstGeom>
          <a:noFill/>
          <a:ln w="9525" cap="flat" cmpd="sng">
            <a:solidFill>
              <a:schemeClr val="dk1"/>
            </a:solidFill>
            <a:prstDash val="solid"/>
            <a:round/>
            <a:headEnd type="none" w="sm" len="sm"/>
            <a:tailEnd type="triangle" w="med" len="med"/>
          </a:ln>
        </p:spPr>
      </p:cxnSp>
      <p:cxnSp>
        <p:nvCxnSpPr>
          <p:cNvPr id="839" name="Google Shape;839;p88"/>
          <p:cNvCxnSpPr/>
          <p:nvPr/>
        </p:nvCxnSpPr>
        <p:spPr>
          <a:xfrm>
            <a:off x="9731498" y="5021260"/>
            <a:ext cx="1242900" cy="0"/>
          </a:xfrm>
          <a:prstGeom prst="straightConnector1">
            <a:avLst/>
          </a:prstGeom>
          <a:noFill/>
          <a:ln w="9525" cap="flat" cmpd="sng">
            <a:solidFill>
              <a:schemeClr val="dk1"/>
            </a:solidFill>
            <a:prstDash val="solid"/>
            <a:round/>
            <a:headEnd type="none" w="sm" len="sm"/>
            <a:tailEnd type="triangle" w="med" len="med"/>
          </a:ln>
        </p:spPr>
      </p:cxnSp>
      <p:cxnSp>
        <p:nvCxnSpPr>
          <p:cNvPr id="840" name="Google Shape;840;p88"/>
          <p:cNvCxnSpPr>
            <a:endCxn id="817" idx="4"/>
          </p:cNvCxnSpPr>
          <p:nvPr/>
        </p:nvCxnSpPr>
        <p:spPr>
          <a:xfrm flipH="1">
            <a:off x="1613301" y="4802650"/>
            <a:ext cx="8117400" cy="273900"/>
          </a:xfrm>
          <a:prstGeom prst="bentConnector4">
            <a:avLst>
              <a:gd name="adj1" fmla="val -6222"/>
              <a:gd name="adj2" fmla="val 306627"/>
            </a:avLst>
          </a:prstGeom>
          <a:noFill/>
          <a:ln w="9525" cap="flat" cmpd="sng">
            <a:solidFill>
              <a:schemeClr val="dk1"/>
            </a:solidFill>
            <a:prstDash val="solid"/>
            <a:round/>
            <a:headEnd type="none" w="sm" len="sm"/>
            <a:tailEnd type="triangle" w="med" len="med"/>
          </a:ln>
        </p:spPr>
      </p:cxnSp>
      <p:cxnSp>
        <p:nvCxnSpPr>
          <p:cNvPr id="841" name="Google Shape;841;p88"/>
          <p:cNvCxnSpPr/>
          <p:nvPr/>
        </p:nvCxnSpPr>
        <p:spPr>
          <a:xfrm flipH="1">
            <a:off x="6088926" y="5027625"/>
            <a:ext cx="3633300" cy="43500"/>
          </a:xfrm>
          <a:prstGeom prst="bentConnector4">
            <a:avLst>
              <a:gd name="adj1" fmla="val -9394"/>
              <a:gd name="adj2" fmla="val 870483"/>
            </a:avLst>
          </a:prstGeom>
          <a:noFill/>
          <a:ln w="9525" cap="flat" cmpd="sng">
            <a:solidFill>
              <a:schemeClr val="dk1"/>
            </a:solidFill>
            <a:prstDash val="solid"/>
            <a:round/>
            <a:headEnd type="none" w="sm" len="sm"/>
            <a:tailEnd type="triangle" w="med" len="med"/>
          </a:ln>
        </p:spPr>
      </p:cxnSp>
      <p:cxnSp>
        <p:nvCxnSpPr>
          <p:cNvPr id="842" name="Google Shape;842;p88"/>
          <p:cNvCxnSpPr>
            <a:endCxn id="830" idx="3"/>
          </p:cNvCxnSpPr>
          <p:nvPr/>
        </p:nvCxnSpPr>
        <p:spPr>
          <a:xfrm rot="5400000" flipH="1">
            <a:off x="9632676" y="4383263"/>
            <a:ext cx="500700" cy="321600"/>
          </a:xfrm>
          <a:prstGeom prst="bentConnector2">
            <a:avLst/>
          </a:prstGeom>
          <a:noFill/>
          <a:ln w="9525" cap="flat" cmpd="sng">
            <a:solidFill>
              <a:schemeClr val="dk1"/>
            </a:solidFill>
            <a:prstDash val="solid"/>
            <a:round/>
            <a:headEnd type="none" w="sm" len="sm"/>
            <a:tailEnd type="triangle" w="med" len="med"/>
          </a:ln>
        </p:spPr>
      </p:cxnSp>
      <p:pic>
        <p:nvPicPr>
          <p:cNvPr id="843" name="Google Shape;843;p88" descr="\tau_{to \ device}"/>
          <p:cNvPicPr preferRelativeResize="0"/>
          <p:nvPr/>
        </p:nvPicPr>
        <p:blipFill>
          <a:blip r:embed="rId12">
            <a:alphaModFix/>
          </a:blip>
          <a:stretch>
            <a:fillRect/>
          </a:stretch>
        </p:blipFill>
        <p:spPr>
          <a:xfrm>
            <a:off x="6080300" y="1563488"/>
            <a:ext cx="1257300" cy="161925"/>
          </a:xfrm>
          <a:prstGeom prst="rect">
            <a:avLst/>
          </a:prstGeom>
          <a:noFill/>
          <a:ln>
            <a:noFill/>
          </a:ln>
        </p:spPr>
      </p:pic>
      <p:pic>
        <p:nvPicPr>
          <p:cNvPr id="844" name="Google Shape;844;p88" descr="\tau_{to \ device}"/>
          <p:cNvPicPr preferRelativeResize="0"/>
          <p:nvPr/>
        </p:nvPicPr>
        <p:blipFill>
          <a:blip r:embed="rId12">
            <a:alphaModFix/>
          </a:blip>
          <a:stretch>
            <a:fillRect/>
          </a:stretch>
        </p:blipFill>
        <p:spPr>
          <a:xfrm>
            <a:off x="6142325" y="4515213"/>
            <a:ext cx="1257300" cy="161925"/>
          </a:xfrm>
          <a:prstGeom prst="rect">
            <a:avLst/>
          </a:prstGeom>
          <a:noFill/>
          <a:ln>
            <a:noFill/>
          </a:ln>
        </p:spPr>
      </p:pic>
      <p:pic>
        <p:nvPicPr>
          <p:cNvPr id="845" name="Google Shape;845;p88" descr="\varphi_{user}"/>
          <p:cNvPicPr preferRelativeResize="0"/>
          <p:nvPr/>
        </p:nvPicPr>
        <p:blipFill>
          <a:blip r:embed="rId13">
            <a:alphaModFix/>
          </a:blip>
          <a:stretch>
            <a:fillRect/>
          </a:stretch>
        </p:blipFill>
        <p:spPr>
          <a:xfrm>
            <a:off x="10044875" y="1578087"/>
            <a:ext cx="647100" cy="132747"/>
          </a:xfrm>
          <a:prstGeom prst="rect">
            <a:avLst/>
          </a:prstGeom>
          <a:noFill/>
          <a:ln>
            <a:noFill/>
          </a:ln>
        </p:spPr>
      </p:pic>
      <p:pic>
        <p:nvPicPr>
          <p:cNvPr id="846" name="Google Shape;846;p88" descr="\varphi_{user}"/>
          <p:cNvPicPr preferRelativeResize="0"/>
          <p:nvPr/>
        </p:nvPicPr>
        <p:blipFill>
          <a:blip r:embed="rId13">
            <a:alphaModFix/>
          </a:blip>
          <a:stretch>
            <a:fillRect/>
          </a:stretch>
        </p:blipFill>
        <p:spPr>
          <a:xfrm>
            <a:off x="10196350" y="4519100"/>
            <a:ext cx="647100" cy="132747"/>
          </a:xfrm>
          <a:prstGeom prst="rect">
            <a:avLst/>
          </a:prstGeom>
          <a:noFill/>
          <a:ln>
            <a:noFill/>
          </a:ln>
        </p:spPr>
      </p:pic>
      <p:pic>
        <p:nvPicPr>
          <p:cNvPr id="847" name="Google Shape;847;p88" descr="\varphi_{ref}"/>
          <p:cNvPicPr preferRelativeResize="0"/>
          <p:nvPr/>
        </p:nvPicPr>
        <p:blipFill>
          <a:blip r:embed="rId14">
            <a:alphaModFix/>
          </a:blip>
          <a:stretch>
            <a:fillRect/>
          </a:stretch>
        </p:blipFill>
        <p:spPr>
          <a:xfrm>
            <a:off x="421550" y="1690798"/>
            <a:ext cx="497400" cy="168474"/>
          </a:xfrm>
          <a:prstGeom prst="rect">
            <a:avLst/>
          </a:prstGeom>
          <a:noFill/>
          <a:ln>
            <a:noFill/>
          </a:ln>
        </p:spPr>
      </p:pic>
      <p:pic>
        <p:nvPicPr>
          <p:cNvPr id="848" name="Google Shape;848;p88" descr="\varphi_{ref}"/>
          <p:cNvPicPr preferRelativeResize="0"/>
          <p:nvPr/>
        </p:nvPicPr>
        <p:blipFill>
          <a:blip r:embed="rId14">
            <a:alphaModFix/>
          </a:blip>
          <a:stretch>
            <a:fillRect/>
          </a:stretch>
        </p:blipFill>
        <p:spPr>
          <a:xfrm>
            <a:off x="421550" y="4626111"/>
            <a:ext cx="497400" cy="168474"/>
          </a:xfrm>
          <a:prstGeom prst="rect">
            <a:avLst/>
          </a:prstGeom>
          <a:noFill/>
          <a:ln>
            <a:noFill/>
          </a:ln>
        </p:spPr>
      </p:pic>
      <p:pic>
        <p:nvPicPr>
          <p:cNvPr id="849" name="Google Shape;849;p88" descr="-\tau_{user} = Z_h \varphi_{user} + Z_d(\varphi_{user} -\varphi_{ref})"/>
          <p:cNvPicPr preferRelativeResize="0"/>
          <p:nvPr/>
        </p:nvPicPr>
        <p:blipFill>
          <a:blip r:embed="rId15">
            <a:alphaModFix/>
          </a:blip>
          <a:stretch>
            <a:fillRect/>
          </a:stretch>
        </p:blipFill>
        <p:spPr>
          <a:xfrm>
            <a:off x="3495675" y="2791900"/>
            <a:ext cx="5200650" cy="276225"/>
          </a:xfrm>
          <a:prstGeom prst="rect">
            <a:avLst/>
          </a:prstGeom>
          <a:noFill/>
          <a:ln>
            <a:noFill/>
          </a:ln>
        </p:spPr>
      </p:pic>
      <p:pic>
        <p:nvPicPr>
          <p:cNvPr id="850" name="Google Shape;850;p88" descr="-\tau_{user} = Z_h \varphi_{user} - \hat{Z_h}\varphi_{user} + Z_d(\varphi_{user} -\varphi_{ref})"/>
          <p:cNvPicPr preferRelativeResize="0"/>
          <p:nvPr/>
        </p:nvPicPr>
        <p:blipFill>
          <a:blip r:embed="rId16">
            <a:alphaModFix/>
          </a:blip>
          <a:stretch>
            <a:fillRect/>
          </a:stretch>
        </p:blipFill>
        <p:spPr>
          <a:xfrm>
            <a:off x="2728925" y="5872975"/>
            <a:ext cx="6734175" cy="314325"/>
          </a:xfrm>
          <a:prstGeom prst="rect">
            <a:avLst/>
          </a:prstGeom>
          <a:noFill/>
          <a:ln>
            <a:noFill/>
          </a:ln>
        </p:spPr>
      </p:pic>
      <p:sp>
        <p:nvSpPr>
          <p:cNvPr id="851" name="Google Shape;851;p88"/>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de-CH"/>
              <a:t>Physical Human Robot Interaction Specialization Project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89"/>
          <p:cNvSpPr txBox="1">
            <a:spLocks noGrp="1"/>
          </p:cNvSpPr>
          <p:nvPr>
            <p:ph type="title"/>
          </p:nvPr>
        </p:nvSpPr>
        <p:spPr>
          <a:xfrm>
            <a:off x="731825" y="260350"/>
            <a:ext cx="10728300" cy="650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Introduction - Problem Statements - Backup Slides</a:t>
            </a:r>
            <a:endParaRPr/>
          </a:p>
        </p:txBody>
      </p:sp>
      <p:sp>
        <p:nvSpPr>
          <p:cNvPr id="857" name="Google Shape;857;p89"/>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400"/>
              <a:buNone/>
            </a:pPr>
            <a:r>
              <a:rPr lang="de-CH"/>
              <a:t>Physical Human Robot Interaction Specialization Project</a:t>
            </a:r>
            <a:endParaRPr/>
          </a:p>
        </p:txBody>
      </p:sp>
      <p:sp>
        <p:nvSpPr>
          <p:cNvPr id="858" name="Google Shape;858;p89"/>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859" name="Google Shape;859;p89"/>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21</a:t>
            </a:fld>
            <a:endParaRPr/>
          </a:p>
        </p:txBody>
      </p:sp>
      <p:sp>
        <p:nvSpPr>
          <p:cNvPr id="860" name="Google Shape;860;p89"/>
          <p:cNvSpPr/>
          <p:nvPr/>
        </p:nvSpPr>
        <p:spPr>
          <a:xfrm>
            <a:off x="1986450" y="2470713"/>
            <a:ext cx="23142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1" name="Google Shape;861;p89" descr="\tau_{ref}"/>
          <p:cNvPicPr preferRelativeResize="0"/>
          <p:nvPr/>
        </p:nvPicPr>
        <p:blipFill rotWithShape="1">
          <a:blip r:embed="rId3">
            <a:alphaModFix/>
          </a:blip>
          <a:srcRect/>
          <a:stretch/>
        </p:blipFill>
        <p:spPr>
          <a:xfrm>
            <a:off x="3783585" y="2211797"/>
            <a:ext cx="517071" cy="190500"/>
          </a:xfrm>
          <a:prstGeom prst="rect">
            <a:avLst/>
          </a:prstGeom>
          <a:noFill/>
          <a:ln>
            <a:noFill/>
          </a:ln>
        </p:spPr>
      </p:pic>
      <p:pic>
        <p:nvPicPr>
          <p:cNvPr id="862" name="Google Shape;862;p89" descr="Virtual\ Impedance\ Z_d"/>
          <p:cNvPicPr preferRelativeResize="0"/>
          <p:nvPr/>
        </p:nvPicPr>
        <p:blipFill rotWithShape="1">
          <a:blip r:embed="rId4">
            <a:alphaModFix/>
          </a:blip>
          <a:srcRect/>
          <a:stretch/>
        </p:blipFill>
        <p:spPr>
          <a:xfrm>
            <a:off x="2132438" y="2572263"/>
            <a:ext cx="2047875" cy="190500"/>
          </a:xfrm>
          <a:prstGeom prst="rect">
            <a:avLst/>
          </a:prstGeom>
          <a:noFill/>
          <a:ln>
            <a:noFill/>
          </a:ln>
        </p:spPr>
      </p:pic>
      <p:sp>
        <p:nvSpPr>
          <p:cNvPr id="863" name="Google Shape;863;p89"/>
          <p:cNvSpPr/>
          <p:nvPr/>
        </p:nvSpPr>
        <p:spPr>
          <a:xfrm>
            <a:off x="1255938" y="2513400"/>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89"/>
          <p:cNvSpPr/>
          <p:nvPr/>
        </p:nvSpPr>
        <p:spPr>
          <a:xfrm>
            <a:off x="7044563" y="2506088"/>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89"/>
          <p:cNvSpPr/>
          <p:nvPr/>
        </p:nvSpPr>
        <p:spPr>
          <a:xfrm>
            <a:off x="7902988" y="2470688"/>
            <a:ext cx="23829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6" name="Google Shape;866;p89" descr="Device \ Admittance \ {Z_h}^{-1}"/>
          <p:cNvPicPr preferRelativeResize="0"/>
          <p:nvPr/>
        </p:nvPicPr>
        <p:blipFill rotWithShape="1">
          <a:blip r:embed="rId5">
            <a:alphaModFix/>
          </a:blip>
          <a:srcRect/>
          <a:stretch/>
        </p:blipFill>
        <p:spPr>
          <a:xfrm>
            <a:off x="7975200" y="2557950"/>
            <a:ext cx="2238375" cy="219075"/>
          </a:xfrm>
          <a:prstGeom prst="rect">
            <a:avLst/>
          </a:prstGeom>
          <a:noFill/>
          <a:ln>
            <a:noFill/>
          </a:ln>
        </p:spPr>
      </p:pic>
      <p:cxnSp>
        <p:nvCxnSpPr>
          <p:cNvPr id="867" name="Google Shape;867;p89"/>
          <p:cNvCxnSpPr/>
          <p:nvPr/>
        </p:nvCxnSpPr>
        <p:spPr>
          <a:xfrm rot="10800000" flipH="1">
            <a:off x="10285838" y="2762750"/>
            <a:ext cx="900900" cy="300"/>
          </a:xfrm>
          <a:prstGeom prst="straightConnector1">
            <a:avLst/>
          </a:prstGeom>
          <a:noFill/>
          <a:ln w="9525" cap="flat" cmpd="sng">
            <a:solidFill>
              <a:schemeClr val="dk2"/>
            </a:solidFill>
            <a:prstDash val="solid"/>
            <a:round/>
            <a:headEnd type="none" w="sm" len="sm"/>
            <a:tailEnd type="triangle" w="med" len="med"/>
          </a:ln>
        </p:spPr>
      </p:cxnSp>
      <p:cxnSp>
        <p:nvCxnSpPr>
          <p:cNvPr id="868" name="Google Shape;868;p89"/>
          <p:cNvCxnSpPr/>
          <p:nvPr/>
        </p:nvCxnSpPr>
        <p:spPr>
          <a:xfrm>
            <a:off x="608838" y="2667525"/>
            <a:ext cx="647100" cy="0"/>
          </a:xfrm>
          <a:prstGeom prst="straightConnector1">
            <a:avLst/>
          </a:prstGeom>
          <a:noFill/>
          <a:ln w="9525" cap="flat" cmpd="sng">
            <a:solidFill>
              <a:schemeClr val="dk2"/>
            </a:solidFill>
            <a:prstDash val="solid"/>
            <a:round/>
            <a:headEnd type="none" w="sm" len="sm"/>
            <a:tailEnd type="triangle" w="med" len="med"/>
          </a:ln>
        </p:spPr>
      </p:cxnSp>
      <p:pic>
        <p:nvPicPr>
          <p:cNvPr id="869" name="Google Shape;869;p89" descr="+"/>
          <p:cNvPicPr preferRelativeResize="0"/>
          <p:nvPr/>
        </p:nvPicPr>
        <p:blipFill rotWithShape="1">
          <a:blip r:embed="rId6">
            <a:alphaModFix/>
          </a:blip>
          <a:srcRect/>
          <a:stretch/>
        </p:blipFill>
        <p:spPr>
          <a:xfrm>
            <a:off x="1194813" y="2346500"/>
            <a:ext cx="200025" cy="190500"/>
          </a:xfrm>
          <a:prstGeom prst="rect">
            <a:avLst/>
          </a:prstGeom>
          <a:noFill/>
          <a:ln>
            <a:noFill/>
          </a:ln>
        </p:spPr>
      </p:pic>
      <p:pic>
        <p:nvPicPr>
          <p:cNvPr id="870" name="Google Shape;870;p89" descr="-"/>
          <p:cNvPicPr preferRelativeResize="0"/>
          <p:nvPr/>
        </p:nvPicPr>
        <p:blipFill rotWithShape="1">
          <a:blip r:embed="rId7">
            <a:alphaModFix/>
          </a:blip>
          <a:srcRect/>
          <a:stretch/>
        </p:blipFill>
        <p:spPr>
          <a:xfrm>
            <a:off x="1209100" y="2993575"/>
            <a:ext cx="171450" cy="19050"/>
          </a:xfrm>
          <a:prstGeom prst="rect">
            <a:avLst/>
          </a:prstGeom>
          <a:noFill/>
          <a:ln>
            <a:noFill/>
          </a:ln>
        </p:spPr>
      </p:pic>
      <p:pic>
        <p:nvPicPr>
          <p:cNvPr id="871" name="Google Shape;871;p89" descr="+"/>
          <p:cNvPicPr preferRelativeResize="0"/>
          <p:nvPr/>
        </p:nvPicPr>
        <p:blipFill rotWithShape="1">
          <a:blip r:embed="rId6">
            <a:alphaModFix/>
          </a:blip>
          <a:srcRect/>
          <a:stretch/>
        </p:blipFill>
        <p:spPr>
          <a:xfrm>
            <a:off x="6901000" y="2346500"/>
            <a:ext cx="200025" cy="190500"/>
          </a:xfrm>
          <a:prstGeom prst="rect">
            <a:avLst/>
          </a:prstGeom>
          <a:noFill/>
          <a:ln>
            <a:noFill/>
          </a:ln>
        </p:spPr>
      </p:pic>
      <p:pic>
        <p:nvPicPr>
          <p:cNvPr id="872" name="Google Shape;872;p89" descr="-"/>
          <p:cNvPicPr preferRelativeResize="0"/>
          <p:nvPr/>
        </p:nvPicPr>
        <p:blipFill rotWithShape="1">
          <a:blip r:embed="rId7">
            <a:alphaModFix/>
          </a:blip>
          <a:srcRect/>
          <a:stretch/>
        </p:blipFill>
        <p:spPr>
          <a:xfrm>
            <a:off x="6915288" y="2930275"/>
            <a:ext cx="171450" cy="19050"/>
          </a:xfrm>
          <a:prstGeom prst="rect">
            <a:avLst/>
          </a:prstGeom>
          <a:noFill/>
          <a:ln>
            <a:noFill/>
          </a:ln>
        </p:spPr>
      </p:pic>
      <p:cxnSp>
        <p:nvCxnSpPr>
          <p:cNvPr id="873" name="Google Shape;873;p89"/>
          <p:cNvCxnSpPr/>
          <p:nvPr/>
        </p:nvCxnSpPr>
        <p:spPr>
          <a:xfrm rot="10800000" flipH="1">
            <a:off x="10285838" y="2568950"/>
            <a:ext cx="900900" cy="300"/>
          </a:xfrm>
          <a:prstGeom prst="straightConnector1">
            <a:avLst/>
          </a:prstGeom>
          <a:noFill/>
          <a:ln w="9525" cap="flat" cmpd="sng">
            <a:solidFill>
              <a:schemeClr val="dk2"/>
            </a:solidFill>
            <a:prstDash val="solid"/>
            <a:round/>
            <a:headEnd type="none" w="sm" len="sm"/>
            <a:tailEnd type="triangle" w="med" len="med"/>
          </a:ln>
        </p:spPr>
      </p:cxnSp>
      <p:sp>
        <p:nvSpPr>
          <p:cNvPr id="874" name="Google Shape;874;p89"/>
          <p:cNvSpPr/>
          <p:nvPr/>
        </p:nvSpPr>
        <p:spPr>
          <a:xfrm>
            <a:off x="6224763" y="2506075"/>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89"/>
          <p:cNvSpPr/>
          <p:nvPr/>
        </p:nvSpPr>
        <p:spPr>
          <a:xfrm>
            <a:off x="4669650" y="2506088"/>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89"/>
          <p:cNvSpPr/>
          <p:nvPr/>
        </p:nvSpPr>
        <p:spPr>
          <a:xfrm>
            <a:off x="5353840" y="2469500"/>
            <a:ext cx="517200" cy="39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7" name="Google Shape;877;p89" descr="K_F"/>
          <p:cNvPicPr preferRelativeResize="0"/>
          <p:nvPr/>
        </p:nvPicPr>
        <p:blipFill rotWithShape="1">
          <a:blip r:embed="rId8">
            <a:alphaModFix/>
          </a:blip>
          <a:srcRect/>
          <a:stretch/>
        </p:blipFill>
        <p:spPr>
          <a:xfrm>
            <a:off x="5402888" y="2557963"/>
            <a:ext cx="419100" cy="219075"/>
          </a:xfrm>
          <a:prstGeom prst="rect">
            <a:avLst/>
          </a:prstGeom>
          <a:noFill/>
          <a:ln>
            <a:noFill/>
          </a:ln>
        </p:spPr>
      </p:pic>
      <p:cxnSp>
        <p:nvCxnSpPr>
          <p:cNvPr id="878" name="Google Shape;878;p89"/>
          <p:cNvCxnSpPr>
            <a:stCxn id="860" idx="3"/>
            <a:endCxn id="875" idx="2"/>
          </p:cNvCxnSpPr>
          <p:nvPr/>
        </p:nvCxnSpPr>
        <p:spPr>
          <a:xfrm>
            <a:off x="4300650" y="2667513"/>
            <a:ext cx="369000" cy="0"/>
          </a:xfrm>
          <a:prstGeom prst="straightConnector1">
            <a:avLst/>
          </a:prstGeom>
          <a:noFill/>
          <a:ln w="9525" cap="flat" cmpd="sng">
            <a:solidFill>
              <a:schemeClr val="dk2"/>
            </a:solidFill>
            <a:prstDash val="solid"/>
            <a:round/>
            <a:headEnd type="none" w="sm" len="sm"/>
            <a:tailEnd type="triangle" w="med" len="med"/>
          </a:ln>
        </p:spPr>
      </p:cxnSp>
      <p:cxnSp>
        <p:nvCxnSpPr>
          <p:cNvPr id="879" name="Google Shape;879;p89"/>
          <p:cNvCxnSpPr>
            <a:stCxn id="875" idx="6"/>
            <a:endCxn id="876" idx="1"/>
          </p:cNvCxnSpPr>
          <p:nvPr/>
        </p:nvCxnSpPr>
        <p:spPr>
          <a:xfrm>
            <a:off x="4992150" y="2667488"/>
            <a:ext cx="361800" cy="0"/>
          </a:xfrm>
          <a:prstGeom prst="straightConnector1">
            <a:avLst/>
          </a:prstGeom>
          <a:noFill/>
          <a:ln w="9525" cap="flat" cmpd="sng">
            <a:solidFill>
              <a:schemeClr val="dk2"/>
            </a:solidFill>
            <a:prstDash val="solid"/>
            <a:round/>
            <a:headEnd type="none" w="sm" len="sm"/>
            <a:tailEnd type="triangle" w="med" len="med"/>
          </a:ln>
        </p:spPr>
      </p:cxnSp>
      <p:cxnSp>
        <p:nvCxnSpPr>
          <p:cNvPr id="880" name="Google Shape;880;p89"/>
          <p:cNvCxnSpPr>
            <a:endCxn id="874" idx="2"/>
          </p:cNvCxnSpPr>
          <p:nvPr/>
        </p:nvCxnSpPr>
        <p:spPr>
          <a:xfrm>
            <a:off x="5871063" y="2667475"/>
            <a:ext cx="353700" cy="0"/>
          </a:xfrm>
          <a:prstGeom prst="straightConnector1">
            <a:avLst/>
          </a:prstGeom>
          <a:noFill/>
          <a:ln w="9525" cap="flat" cmpd="sng">
            <a:solidFill>
              <a:schemeClr val="dk2"/>
            </a:solidFill>
            <a:prstDash val="solid"/>
            <a:round/>
            <a:headEnd type="none" w="sm" len="sm"/>
            <a:tailEnd type="triangle" w="med" len="med"/>
          </a:ln>
        </p:spPr>
      </p:cxnSp>
      <p:cxnSp>
        <p:nvCxnSpPr>
          <p:cNvPr id="881" name="Google Shape;881;p89"/>
          <p:cNvCxnSpPr>
            <a:stCxn id="874" idx="6"/>
            <a:endCxn id="864" idx="2"/>
          </p:cNvCxnSpPr>
          <p:nvPr/>
        </p:nvCxnSpPr>
        <p:spPr>
          <a:xfrm>
            <a:off x="6547263" y="2667475"/>
            <a:ext cx="497400" cy="0"/>
          </a:xfrm>
          <a:prstGeom prst="straightConnector1">
            <a:avLst/>
          </a:prstGeom>
          <a:noFill/>
          <a:ln w="9525" cap="flat" cmpd="sng">
            <a:solidFill>
              <a:schemeClr val="dk2"/>
            </a:solidFill>
            <a:prstDash val="solid"/>
            <a:round/>
            <a:headEnd type="none" w="sm" len="sm"/>
            <a:tailEnd type="triangle" w="med" len="med"/>
          </a:ln>
        </p:spPr>
      </p:cxnSp>
      <p:cxnSp>
        <p:nvCxnSpPr>
          <p:cNvPr id="882" name="Google Shape;882;p89"/>
          <p:cNvCxnSpPr>
            <a:stCxn id="864" idx="6"/>
            <a:endCxn id="865" idx="1"/>
          </p:cNvCxnSpPr>
          <p:nvPr/>
        </p:nvCxnSpPr>
        <p:spPr>
          <a:xfrm>
            <a:off x="7367063" y="2667488"/>
            <a:ext cx="535800" cy="0"/>
          </a:xfrm>
          <a:prstGeom prst="straightConnector1">
            <a:avLst/>
          </a:prstGeom>
          <a:noFill/>
          <a:ln w="9525" cap="flat" cmpd="sng">
            <a:solidFill>
              <a:schemeClr val="dk2"/>
            </a:solidFill>
            <a:prstDash val="solid"/>
            <a:round/>
            <a:headEnd type="none" w="sm" len="sm"/>
            <a:tailEnd type="triangle" w="med" len="med"/>
          </a:ln>
        </p:spPr>
      </p:cxnSp>
      <p:cxnSp>
        <p:nvCxnSpPr>
          <p:cNvPr id="883" name="Google Shape;883;p89"/>
          <p:cNvCxnSpPr>
            <a:stCxn id="863" idx="6"/>
            <a:endCxn id="860" idx="1"/>
          </p:cNvCxnSpPr>
          <p:nvPr/>
        </p:nvCxnSpPr>
        <p:spPr>
          <a:xfrm rot="10800000" flipH="1">
            <a:off x="1578438" y="2667600"/>
            <a:ext cx="408000" cy="7200"/>
          </a:xfrm>
          <a:prstGeom prst="straightConnector1">
            <a:avLst/>
          </a:prstGeom>
          <a:noFill/>
          <a:ln w="9525" cap="flat" cmpd="sng">
            <a:solidFill>
              <a:schemeClr val="dk2"/>
            </a:solidFill>
            <a:prstDash val="solid"/>
            <a:round/>
            <a:headEnd type="none" w="sm" len="sm"/>
            <a:tailEnd type="triangle" w="med" len="med"/>
          </a:ln>
        </p:spPr>
      </p:cxnSp>
      <p:pic>
        <p:nvPicPr>
          <p:cNvPr id="884" name="Google Shape;884;p89" descr="+"/>
          <p:cNvPicPr preferRelativeResize="0"/>
          <p:nvPr/>
        </p:nvPicPr>
        <p:blipFill rotWithShape="1">
          <a:blip r:embed="rId6">
            <a:alphaModFix/>
          </a:blip>
          <a:srcRect/>
          <a:stretch/>
        </p:blipFill>
        <p:spPr>
          <a:xfrm>
            <a:off x="4548900" y="2367450"/>
            <a:ext cx="200025" cy="190500"/>
          </a:xfrm>
          <a:prstGeom prst="rect">
            <a:avLst/>
          </a:prstGeom>
          <a:noFill/>
          <a:ln>
            <a:noFill/>
          </a:ln>
        </p:spPr>
      </p:pic>
      <p:pic>
        <p:nvPicPr>
          <p:cNvPr id="885" name="Google Shape;885;p89" descr="+"/>
          <p:cNvPicPr preferRelativeResize="0"/>
          <p:nvPr/>
        </p:nvPicPr>
        <p:blipFill rotWithShape="1">
          <a:blip r:embed="rId6">
            <a:alphaModFix/>
          </a:blip>
          <a:srcRect/>
          <a:stretch/>
        </p:blipFill>
        <p:spPr>
          <a:xfrm>
            <a:off x="6456400" y="2211800"/>
            <a:ext cx="200025" cy="190500"/>
          </a:xfrm>
          <a:prstGeom prst="rect">
            <a:avLst/>
          </a:prstGeom>
          <a:noFill/>
          <a:ln>
            <a:noFill/>
          </a:ln>
        </p:spPr>
      </p:pic>
      <p:pic>
        <p:nvPicPr>
          <p:cNvPr id="886" name="Google Shape;886;p89" descr="+"/>
          <p:cNvPicPr preferRelativeResize="0"/>
          <p:nvPr/>
        </p:nvPicPr>
        <p:blipFill rotWithShape="1">
          <a:blip r:embed="rId6">
            <a:alphaModFix/>
          </a:blip>
          <a:srcRect/>
          <a:stretch/>
        </p:blipFill>
        <p:spPr>
          <a:xfrm>
            <a:off x="6028588" y="2367450"/>
            <a:ext cx="200025" cy="190500"/>
          </a:xfrm>
          <a:prstGeom prst="rect">
            <a:avLst/>
          </a:prstGeom>
          <a:noFill/>
          <a:ln>
            <a:noFill/>
          </a:ln>
        </p:spPr>
      </p:pic>
      <p:pic>
        <p:nvPicPr>
          <p:cNvPr id="887" name="Google Shape;887;p89" descr="\tau_{user} = \tau_{feedback}"/>
          <p:cNvPicPr preferRelativeResize="0"/>
          <p:nvPr/>
        </p:nvPicPr>
        <p:blipFill rotWithShape="1">
          <a:blip r:embed="rId9">
            <a:alphaModFix/>
          </a:blip>
          <a:srcRect/>
          <a:stretch/>
        </p:blipFill>
        <p:spPr>
          <a:xfrm>
            <a:off x="8383613" y="3341567"/>
            <a:ext cx="2352675" cy="200025"/>
          </a:xfrm>
          <a:prstGeom prst="rect">
            <a:avLst/>
          </a:prstGeom>
          <a:noFill/>
          <a:ln>
            <a:noFill/>
          </a:ln>
        </p:spPr>
      </p:pic>
      <p:pic>
        <p:nvPicPr>
          <p:cNvPr id="888" name="Google Shape;888;p89" descr="Z_{real} = Z_d + (1+K_F)^{-1}Z_h"/>
          <p:cNvPicPr preferRelativeResize="0"/>
          <p:nvPr/>
        </p:nvPicPr>
        <p:blipFill rotWithShape="1">
          <a:blip r:embed="rId10">
            <a:alphaModFix/>
          </a:blip>
          <a:srcRect/>
          <a:stretch/>
        </p:blipFill>
        <p:spPr>
          <a:xfrm>
            <a:off x="4219563" y="5120300"/>
            <a:ext cx="3752850" cy="314325"/>
          </a:xfrm>
          <a:prstGeom prst="rect">
            <a:avLst/>
          </a:prstGeom>
          <a:noFill/>
          <a:ln>
            <a:noFill/>
          </a:ln>
        </p:spPr>
      </p:pic>
      <p:cxnSp>
        <p:nvCxnSpPr>
          <p:cNvPr id="889" name="Google Shape;889;p89"/>
          <p:cNvCxnSpPr>
            <a:stCxn id="860" idx="3"/>
            <a:endCxn id="874" idx="0"/>
          </p:cNvCxnSpPr>
          <p:nvPr/>
        </p:nvCxnSpPr>
        <p:spPr>
          <a:xfrm rot="10800000" flipH="1">
            <a:off x="4300650" y="2506113"/>
            <a:ext cx="2085300" cy="161400"/>
          </a:xfrm>
          <a:prstGeom prst="bentConnector4">
            <a:avLst>
              <a:gd name="adj1" fmla="val 6543"/>
              <a:gd name="adj2" fmla="val 379078"/>
            </a:avLst>
          </a:prstGeom>
          <a:noFill/>
          <a:ln w="9525" cap="flat" cmpd="sng">
            <a:solidFill>
              <a:schemeClr val="dk1"/>
            </a:solidFill>
            <a:prstDash val="solid"/>
            <a:round/>
            <a:headEnd type="none" w="sm" len="sm"/>
            <a:tailEnd type="triangle" w="med" len="med"/>
          </a:ln>
        </p:spPr>
      </p:cxnSp>
      <p:cxnSp>
        <p:nvCxnSpPr>
          <p:cNvPr id="890" name="Google Shape;890;p89"/>
          <p:cNvCxnSpPr>
            <a:endCxn id="864" idx="4"/>
          </p:cNvCxnSpPr>
          <p:nvPr/>
        </p:nvCxnSpPr>
        <p:spPr>
          <a:xfrm flipH="1">
            <a:off x="7205813" y="2762888"/>
            <a:ext cx="3411900" cy="66000"/>
          </a:xfrm>
          <a:prstGeom prst="bentConnector4">
            <a:avLst>
              <a:gd name="adj1" fmla="val 542"/>
              <a:gd name="adj2" fmla="val 446362"/>
            </a:avLst>
          </a:prstGeom>
          <a:noFill/>
          <a:ln w="9525" cap="flat" cmpd="sng">
            <a:solidFill>
              <a:schemeClr val="dk1"/>
            </a:solidFill>
            <a:prstDash val="solid"/>
            <a:round/>
            <a:headEnd type="none" w="sm" len="sm"/>
            <a:tailEnd type="triangle" w="med" len="med"/>
          </a:ln>
        </p:spPr>
      </p:cxnSp>
      <p:cxnSp>
        <p:nvCxnSpPr>
          <p:cNvPr id="891" name="Google Shape;891;p89"/>
          <p:cNvCxnSpPr>
            <a:endCxn id="875" idx="4"/>
          </p:cNvCxnSpPr>
          <p:nvPr/>
        </p:nvCxnSpPr>
        <p:spPr>
          <a:xfrm flipH="1">
            <a:off x="4830900" y="2762888"/>
            <a:ext cx="6031500" cy="66000"/>
          </a:xfrm>
          <a:prstGeom prst="bentConnector4">
            <a:avLst>
              <a:gd name="adj1" fmla="val 827"/>
              <a:gd name="adj2" fmla="val 715385"/>
            </a:avLst>
          </a:prstGeom>
          <a:noFill/>
          <a:ln w="9525" cap="flat" cmpd="sng">
            <a:solidFill>
              <a:schemeClr val="dk1"/>
            </a:solidFill>
            <a:prstDash val="solid"/>
            <a:round/>
            <a:headEnd type="none" w="sm" len="sm"/>
            <a:tailEnd type="triangle" w="med" len="med"/>
          </a:ln>
        </p:spPr>
      </p:cxnSp>
      <p:cxnSp>
        <p:nvCxnSpPr>
          <p:cNvPr id="892" name="Google Shape;892;p89"/>
          <p:cNvCxnSpPr>
            <a:endCxn id="863" idx="4"/>
          </p:cNvCxnSpPr>
          <p:nvPr/>
        </p:nvCxnSpPr>
        <p:spPr>
          <a:xfrm flipH="1">
            <a:off x="1417188" y="2568900"/>
            <a:ext cx="9511200" cy="267300"/>
          </a:xfrm>
          <a:prstGeom prst="bentConnector4">
            <a:avLst>
              <a:gd name="adj1" fmla="val -691"/>
              <a:gd name="adj2" fmla="val 547537"/>
            </a:avLst>
          </a:prstGeom>
          <a:noFill/>
          <a:ln w="9525" cap="flat" cmpd="sng">
            <a:solidFill>
              <a:schemeClr val="dk1"/>
            </a:solidFill>
            <a:prstDash val="solid"/>
            <a:round/>
            <a:headEnd type="none" w="sm" len="sm"/>
            <a:tailEnd type="triangle" w="med" len="med"/>
          </a:ln>
        </p:spPr>
      </p:cxnSp>
      <p:pic>
        <p:nvPicPr>
          <p:cNvPr id="893" name="Google Shape;893;p89" descr="-"/>
          <p:cNvPicPr preferRelativeResize="0"/>
          <p:nvPr/>
        </p:nvPicPr>
        <p:blipFill rotWithShape="1">
          <a:blip r:embed="rId7">
            <a:alphaModFix/>
          </a:blip>
          <a:srcRect/>
          <a:stretch/>
        </p:blipFill>
        <p:spPr>
          <a:xfrm>
            <a:off x="4563187" y="2919013"/>
            <a:ext cx="171450" cy="19050"/>
          </a:xfrm>
          <a:prstGeom prst="rect">
            <a:avLst/>
          </a:prstGeom>
          <a:noFill/>
          <a:ln>
            <a:noFill/>
          </a:ln>
        </p:spPr>
      </p:pic>
      <p:pic>
        <p:nvPicPr>
          <p:cNvPr id="894" name="Google Shape;894;p89" descr="\tau_{to \ device}"/>
          <p:cNvPicPr preferRelativeResize="0"/>
          <p:nvPr/>
        </p:nvPicPr>
        <p:blipFill>
          <a:blip r:embed="rId11">
            <a:alphaModFix/>
          </a:blip>
          <a:stretch>
            <a:fillRect/>
          </a:stretch>
        </p:blipFill>
        <p:spPr>
          <a:xfrm>
            <a:off x="7424875" y="2226088"/>
            <a:ext cx="1257300" cy="161925"/>
          </a:xfrm>
          <a:prstGeom prst="rect">
            <a:avLst/>
          </a:prstGeom>
          <a:noFill/>
          <a:ln>
            <a:noFill/>
          </a:ln>
        </p:spPr>
      </p:pic>
      <p:pic>
        <p:nvPicPr>
          <p:cNvPr id="895" name="Google Shape;895;p89" descr="\varphi_{user}"/>
          <p:cNvPicPr preferRelativeResize="0"/>
          <p:nvPr/>
        </p:nvPicPr>
        <p:blipFill>
          <a:blip r:embed="rId12">
            <a:alphaModFix/>
          </a:blip>
          <a:stretch>
            <a:fillRect/>
          </a:stretch>
        </p:blipFill>
        <p:spPr>
          <a:xfrm>
            <a:off x="10456150" y="2346063"/>
            <a:ext cx="647100" cy="132747"/>
          </a:xfrm>
          <a:prstGeom prst="rect">
            <a:avLst/>
          </a:prstGeom>
          <a:noFill/>
          <a:ln>
            <a:noFill/>
          </a:ln>
        </p:spPr>
      </p:pic>
      <p:pic>
        <p:nvPicPr>
          <p:cNvPr id="896" name="Google Shape;896;p89" descr="\varphi_{ref}"/>
          <p:cNvPicPr preferRelativeResize="0"/>
          <p:nvPr/>
        </p:nvPicPr>
        <p:blipFill>
          <a:blip r:embed="rId13">
            <a:alphaModFix/>
          </a:blip>
          <a:stretch>
            <a:fillRect/>
          </a:stretch>
        </p:blipFill>
        <p:spPr>
          <a:xfrm>
            <a:off x="435850" y="2378473"/>
            <a:ext cx="497400" cy="168474"/>
          </a:xfrm>
          <a:prstGeom prst="rect">
            <a:avLst/>
          </a:prstGeom>
          <a:noFill/>
          <a:ln>
            <a:noFill/>
          </a:ln>
        </p:spPr>
      </p:pic>
      <p:pic>
        <p:nvPicPr>
          <p:cNvPr id="897" name="Google Shape;897;p89" descr="-\tau_{user} =Z_d(\varphi_{user} -\varphi_{ref}) +(1+K_F)^{-1}Z_h\varphi_{user}"/>
          <p:cNvPicPr preferRelativeResize="0"/>
          <p:nvPr/>
        </p:nvPicPr>
        <p:blipFill>
          <a:blip r:embed="rId14">
            <a:alphaModFix/>
          </a:blip>
          <a:stretch>
            <a:fillRect/>
          </a:stretch>
        </p:blipFill>
        <p:spPr>
          <a:xfrm>
            <a:off x="2709850" y="4613738"/>
            <a:ext cx="6772275" cy="352425"/>
          </a:xfrm>
          <a:prstGeom prst="rect">
            <a:avLst/>
          </a:prstGeom>
          <a:noFill/>
          <a:ln>
            <a:noFill/>
          </a:ln>
        </p:spPr>
      </p:pic>
      <p:sp>
        <p:nvSpPr>
          <p:cNvPr id="898" name="Google Shape;898;p89"/>
          <p:cNvSpPr txBox="1">
            <a:spLocks noGrp="1"/>
          </p:cNvSpPr>
          <p:nvPr>
            <p:ph type="body" idx="1"/>
          </p:nvPr>
        </p:nvSpPr>
        <p:spPr>
          <a:xfrm>
            <a:off x="731825" y="816375"/>
            <a:ext cx="10728300" cy="57060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Interaction Control Scheme</a:t>
            </a:r>
            <a:endParaRPr/>
          </a:p>
          <a:p>
            <a:pPr marL="914400" lvl="1" indent="-342900" algn="l" rtl="0">
              <a:lnSpc>
                <a:spcPct val="100000"/>
              </a:lnSpc>
              <a:spcBef>
                <a:spcPts val="1000"/>
              </a:spcBef>
              <a:spcAft>
                <a:spcPts val="0"/>
              </a:spcAft>
              <a:buSzPts val="1800"/>
              <a:buChar char="−"/>
            </a:pPr>
            <a:r>
              <a:rPr lang="de-CH"/>
              <a:t>Impedance Control with Force Feedback</a:t>
            </a:r>
            <a:endParaRPr/>
          </a:p>
          <a:p>
            <a:pPr marL="91440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5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45720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1"/>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Introduction - Problem Statement</a:t>
            </a:r>
            <a:endParaRPr/>
          </a:p>
        </p:txBody>
      </p:sp>
      <p:sp>
        <p:nvSpPr>
          <p:cNvPr id="564" name="Google Shape;564;p71"/>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565" name="Google Shape;565;p71"/>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566" name="Google Shape;566;p71"/>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3</a:t>
            </a:fld>
            <a:endParaRPr/>
          </a:p>
        </p:txBody>
      </p:sp>
      <p:sp>
        <p:nvSpPr>
          <p:cNvPr id="567" name="Google Shape;567;p71"/>
          <p:cNvSpPr txBox="1"/>
          <p:nvPr/>
        </p:nvSpPr>
        <p:spPr>
          <a:xfrm>
            <a:off x="731825" y="816375"/>
            <a:ext cx="10728300" cy="56148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100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Transparency Mode</a:t>
            </a:r>
            <a:endParaRPr sz="1800" dirty="0">
              <a:solidFill>
                <a:schemeClr val="dk1"/>
              </a:solidFill>
            </a:endParaRPr>
          </a:p>
          <a:p>
            <a:pPr marL="914400" marR="0" lvl="1" indent="-342900" algn="l" rtl="0">
              <a:lnSpc>
                <a:spcPct val="100000"/>
              </a:lnSpc>
              <a:spcBef>
                <a:spcPts val="800"/>
              </a:spcBef>
              <a:spcAft>
                <a:spcPts val="0"/>
              </a:spcAft>
              <a:buClr>
                <a:schemeClr val="dk1"/>
              </a:buClr>
              <a:buSzPts val="1800"/>
              <a:buFont typeface="Arial"/>
              <a:buChar char="−"/>
            </a:pPr>
            <a:r>
              <a:rPr lang="de-CH" sz="1800" dirty="0">
                <a:solidFill>
                  <a:schemeClr val="dk1"/>
                </a:solidFill>
              </a:rPr>
              <a:t>Transparency mode is when we can freely move the device with less effort</a:t>
            </a:r>
          </a:p>
          <a:p>
            <a:pPr marL="914400" marR="0" lvl="1" indent="-342900" algn="l" rtl="0">
              <a:lnSpc>
                <a:spcPct val="100000"/>
              </a:lnSpc>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Moving the the uncontrolled device requires forces (inherent friction and inertias)</a:t>
            </a:r>
            <a:endParaRPr sz="1800" b="0" i="0" u="none" strike="noStrike" cap="none" dirty="0">
              <a:solidFill>
                <a:schemeClr val="dk1"/>
              </a:solidFill>
              <a:latin typeface="Arial"/>
              <a:ea typeface="Arial"/>
              <a:cs typeface="Arial"/>
              <a:sym typeface="Arial"/>
            </a:endParaRPr>
          </a:p>
          <a:p>
            <a:pPr marL="914400" marR="0" lvl="1" indent="-342900" algn="l" rtl="0">
              <a:lnSpc>
                <a:spcPct val="115000"/>
              </a:lnSpc>
              <a:spcBef>
                <a:spcPts val="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May not be suitable for neurologically impaired patients (reduced motor function) or to train fine motor skills.</a:t>
            </a:r>
            <a:endParaRPr sz="1800" b="0" i="0" u="none" strike="noStrike" cap="none" dirty="0">
              <a:solidFill>
                <a:schemeClr val="dk1"/>
              </a:solidFill>
              <a:latin typeface="Arial"/>
              <a:ea typeface="Arial"/>
              <a:cs typeface="Arial"/>
              <a:sym typeface="Arial"/>
            </a:endParaRPr>
          </a:p>
          <a:p>
            <a:pPr marL="914400" marR="0" lvl="1" indent="-342900" algn="l" rtl="0">
              <a:lnSpc>
                <a:spcPct val="115000"/>
              </a:lnSpc>
              <a:spcBef>
                <a:spcPts val="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To achieve a </a:t>
            </a:r>
            <a:r>
              <a:rPr lang="de-CH" sz="1800" b="0" i="1" u="none" strike="noStrike" cap="none" dirty="0">
                <a:solidFill>
                  <a:schemeClr val="dk1"/>
                </a:solidFill>
                <a:latin typeface="Arial"/>
                <a:ea typeface="Arial"/>
                <a:cs typeface="Arial"/>
                <a:sym typeface="Arial"/>
              </a:rPr>
              <a:t>Transparency Mode</a:t>
            </a:r>
            <a:r>
              <a:rPr lang="de-CH" sz="1800" b="0" i="0" u="none" strike="noStrike" cap="none" dirty="0">
                <a:solidFill>
                  <a:schemeClr val="dk1"/>
                </a:solidFill>
                <a:latin typeface="Arial"/>
                <a:ea typeface="Arial"/>
                <a:cs typeface="Arial"/>
                <a:sym typeface="Arial"/>
              </a:rPr>
              <a:t> behavior (Zapp → 0 or moving hand through air) a force feedback can be implemented</a:t>
            </a:r>
            <a:endParaRPr sz="1800" b="0" i="0" u="none" strike="noStrike" cap="none" dirty="0">
              <a:solidFill>
                <a:schemeClr val="dk1"/>
              </a:solidFill>
              <a:latin typeface="Arial"/>
              <a:ea typeface="Arial"/>
              <a:cs typeface="Arial"/>
              <a:sym typeface="Arial"/>
            </a:endParaRPr>
          </a:p>
          <a:p>
            <a:pPr marL="9144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91440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568" name="Google Shape;568;p71"/>
          <p:cNvPicPr preferRelativeResize="0"/>
          <p:nvPr/>
        </p:nvPicPr>
        <p:blipFill rotWithShape="1">
          <a:blip r:embed="rId3">
            <a:alphaModFix/>
          </a:blip>
          <a:srcRect/>
          <a:stretch/>
        </p:blipFill>
        <p:spPr>
          <a:xfrm>
            <a:off x="8390550" y="2889150"/>
            <a:ext cx="2695150" cy="2695150"/>
          </a:xfrm>
          <a:prstGeom prst="rect">
            <a:avLst/>
          </a:prstGeom>
          <a:noFill/>
          <a:ln>
            <a:noFill/>
          </a:ln>
        </p:spPr>
      </p:pic>
      <p:sp>
        <p:nvSpPr>
          <p:cNvPr id="569" name="Google Shape;569;p71"/>
          <p:cNvSpPr txBox="1"/>
          <p:nvPr/>
        </p:nvSpPr>
        <p:spPr>
          <a:xfrm>
            <a:off x="9344225" y="5584300"/>
            <a:ext cx="151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CH" sz="1400" b="0" i="0" u="none" strike="noStrike" cap="none">
                <a:solidFill>
                  <a:srgbClr val="000000"/>
                </a:solidFill>
                <a:latin typeface="Arial"/>
                <a:ea typeface="Arial"/>
                <a:cs typeface="Arial"/>
                <a:sym typeface="Arial"/>
              </a:rPr>
              <a:t>wdrfree.com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2"/>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Introduction - Problem Statement</a:t>
            </a:r>
            <a:endParaRPr/>
          </a:p>
        </p:txBody>
      </p:sp>
      <p:sp>
        <p:nvSpPr>
          <p:cNvPr id="575" name="Google Shape;575;p72"/>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576" name="Google Shape;576;p72"/>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577" name="Google Shape;577;p72"/>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4</a:t>
            </a:fld>
            <a:endParaRPr/>
          </a:p>
        </p:txBody>
      </p:sp>
      <p:sp>
        <p:nvSpPr>
          <p:cNvPr id="578" name="Google Shape;578;p72"/>
          <p:cNvSpPr txBox="1"/>
          <p:nvPr/>
        </p:nvSpPr>
        <p:spPr>
          <a:xfrm>
            <a:off x="731825" y="816375"/>
            <a:ext cx="10728300" cy="56148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100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Transparency Planes</a:t>
            </a:r>
            <a:endParaRPr sz="1800" b="0" i="0" u="none" strike="noStrike" cap="none" dirty="0">
              <a:solidFill>
                <a:schemeClr val="dk1"/>
              </a:solidFill>
              <a:latin typeface="Arial"/>
              <a:ea typeface="Arial"/>
              <a:cs typeface="Arial"/>
              <a:sym typeface="Arial"/>
            </a:endParaRPr>
          </a:p>
          <a:p>
            <a:pPr marL="914400" marR="0" lvl="1" indent="-342900" algn="l" rtl="0">
              <a:spcBef>
                <a:spcPts val="80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Transparency planes are three dimensional plots</a:t>
            </a:r>
            <a:endParaRPr sz="1800" b="0" i="0" u="none" strike="noStrike" cap="none" dirty="0">
              <a:solidFill>
                <a:schemeClr val="dk1"/>
              </a:solidFill>
              <a:latin typeface="Arial"/>
              <a:ea typeface="Arial"/>
              <a:cs typeface="Arial"/>
              <a:sym typeface="Arial"/>
            </a:endParaRPr>
          </a:p>
          <a:p>
            <a:pPr marL="914400" marR="0" lvl="1" indent="-342900" algn="l" rtl="0">
              <a:spcBef>
                <a:spcPts val="0"/>
              </a:spcBef>
              <a:spcAft>
                <a:spcPts val="0"/>
              </a:spcAft>
              <a:buClr>
                <a:schemeClr val="dk1"/>
              </a:buClr>
              <a:buSzPts val="1800"/>
              <a:buFont typeface="Arial"/>
              <a:buChar char="−"/>
            </a:pPr>
            <a:r>
              <a:rPr lang="de-CH" sz="1800" b="0" i="0" u="none" strike="noStrike" cap="none" dirty="0">
                <a:solidFill>
                  <a:schemeClr val="dk1"/>
                </a:solidFill>
                <a:latin typeface="Arial"/>
                <a:ea typeface="Arial"/>
                <a:cs typeface="Arial"/>
                <a:sym typeface="Arial"/>
              </a:rPr>
              <a:t>Allow a comparison of the lower apparent impedance boundaries of a haptic device</a:t>
            </a:r>
            <a:endParaRPr sz="1800" b="0" i="0" u="none" strike="noStrike" cap="none" dirty="0">
              <a:solidFill>
                <a:schemeClr val="dk1"/>
              </a:solidFill>
              <a:latin typeface="Arial"/>
              <a:ea typeface="Arial"/>
              <a:cs typeface="Arial"/>
              <a:sym typeface="Arial"/>
            </a:endParaRPr>
          </a:p>
          <a:p>
            <a:pPr marL="914400" marR="0" lvl="0" indent="0" algn="l" rtl="0">
              <a:lnSpc>
                <a:spcPct val="115000"/>
              </a:lnSpc>
              <a:spcBef>
                <a:spcPts val="0"/>
              </a:spcBef>
              <a:spcAft>
                <a:spcPts val="0"/>
              </a:spcAft>
              <a:buNone/>
            </a:pPr>
            <a:endParaRPr sz="1800" b="0" i="0" u="none" strike="noStrike" cap="none" dirty="0">
              <a:solidFill>
                <a:schemeClr val="dk1"/>
              </a:solidFill>
              <a:latin typeface="Arial"/>
              <a:ea typeface="Arial"/>
              <a:cs typeface="Arial"/>
              <a:sym typeface="Arial"/>
            </a:endParaRPr>
          </a:p>
          <a:p>
            <a:pPr marL="9144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91440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5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45720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579" name="Google Shape;579;p72"/>
          <p:cNvPicPr preferRelativeResize="0"/>
          <p:nvPr/>
        </p:nvPicPr>
        <p:blipFill rotWithShape="1">
          <a:blip r:embed="rId3">
            <a:alphaModFix/>
          </a:blip>
          <a:srcRect/>
          <a:stretch/>
        </p:blipFill>
        <p:spPr>
          <a:xfrm>
            <a:off x="3079125" y="2739575"/>
            <a:ext cx="4994450" cy="2996675"/>
          </a:xfrm>
          <a:prstGeom prst="rect">
            <a:avLst/>
          </a:prstGeom>
          <a:noFill/>
          <a:ln>
            <a:noFill/>
          </a:ln>
        </p:spPr>
      </p:pic>
      <p:sp>
        <p:nvSpPr>
          <p:cNvPr id="580" name="Google Shape;580;p72"/>
          <p:cNvSpPr txBox="1"/>
          <p:nvPr/>
        </p:nvSpPr>
        <p:spPr>
          <a:xfrm>
            <a:off x="6658475" y="5736250"/>
            <a:ext cx="1415100" cy="577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de-CH" sz="1000" b="0" i="0" u="none" strike="noStrike" cap="none">
                <a:solidFill>
                  <a:schemeClr val="dk1"/>
                </a:solidFill>
                <a:latin typeface="Arial"/>
                <a:ea typeface="Arial"/>
                <a:cs typeface="Arial"/>
                <a:sym typeface="Arial"/>
              </a:rPr>
              <a:t>Metzger et al. (2015)</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3"/>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Methods - Implementation</a:t>
            </a:r>
            <a:endParaRPr/>
          </a:p>
        </p:txBody>
      </p:sp>
      <p:sp>
        <p:nvSpPr>
          <p:cNvPr id="586" name="Google Shape;586;p73"/>
          <p:cNvSpPr txBox="1">
            <a:spLocks noGrp="1"/>
          </p:cNvSpPr>
          <p:nvPr>
            <p:ph type="body" idx="1"/>
          </p:nvPr>
        </p:nvSpPr>
        <p:spPr>
          <a:xfrm>
            <a:off x="731825" y="816375"/>
            <a:ext cx="10728300" cy="52764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Tachometer Characterization - Transfer Function</a:t>
            </a:r>
            <a:endParaRPr/>
          </a:p>
        </p:txBody>
      </p:sp>
      <p:sp>
        <p:nvSpPr>
          <p:cNvPr id="587" name="Google Shape;587;p73"/>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588" name="Google Shape;588;p73"/>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589" name="Google Shape;589;p73"/>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5</a:t>
            </a:fld>
            <a:endParaRPr/>
          </a:p>
        </p:txBody>
      </p:sp>
      <p:pic>
        <p:nvPicPr>
          <p:cNvPr id="590" name="Google Shape;590;p73"/>
          <p:cNvPicPr preferRelativeResize="0"/>
          <p:nvPr/>
        </p:nvPicPr>
        <p:blipFill rotWithShape="1">
          <a:blip r:embed="rId3">
            <a:alphaModFix/>
          </a:blip>
          <a:srcRect/>
          <a:stretch/>
        </p:blipFill>
        <p:spPr>
          <a:xfrm>
            <a:off x="7088706" y="1286600"/>
            <a:ext cx="4371369" cy="3237125"/>
          </a:xfrm>
          <a:prstGeom prst="rect">
            <a:avLst/>
          </a:prstGeom>
          <a:noFill/>
          <a:ln>
            <a:noFill/>
          </a:ln>
        </p:spPr>
      </p:pic>
      <p:pic>
        <p:nvPicPr>
          <p:cNvPr id="591" name="Google Shape;591;p73"/>
          <p:cNvPicPr preferRelativeResize="0"/>
          <p:nvPr/>
        </p:nvPicPr>
        <p:blipFill rotWithShape="1">
          <a:blip r:embed="rId4">
            <a:alphaModFix/>
          </a:blip>
          <a:srcRect/>
          <a:stretch/>
        </p:blipFill>
        <p:spPr>
          <a:xfrm>
            <a:off x="731821" y="1675608"/>
            <a:ext cx="5547625" cy="2459123"/>
          </a:xfrm>
          <a:prstGeom prst="rect">
            <a:avLst/>
          </a:prstGeom>
          <a:noFill/>
          <a:ln>
            <a:noFill/>
          </a:ln>
        </p:spPr>
      </p:pic>
      <p:sp>
        <p:nvSpPr>
          <p:cNvPr id="592" name="Google Shape;592;p73"/>
          <p:cNvSpPr txBox="1"/>
          <p:nvPr/>
        </p:nvSpPr>
        <p:spPr>
          <a:xfrm>
            <a:off x="731771" y="1838528"/>
            <a:ext cx="2711820" cy="133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93" name="Google Shape;593;p73" descr="0.52V=1000\ rpm_{motor}=1000*\frac{r_m}{r_{p1}}\ rpm_{paddle}=1000*\frac{0.0043}{0.075}\ rpm_{paddle}\approx57.333\ rpm_{paddle}"/>
          <p:cNvPicPr preferRelativeResize="0"/>
          <p:nvPr/>
        </p:nvPicPr>
        <p:blipFill>
          <a:blip r:embed="rId5">
            <a:alphaModFix/>
          </a:blip>
          <a:stretch>
            <a:fillRect/>
          </a:stretch>
        </p:blipFill>
        <p:spPr>
          <a:xfrm>
            <a:off x="229273" y="4953394"/>
            <a:ext cx="11733401" cy="585800"/>
          </a:xfrm>
          <a:prstGeom prst="rect">
            <a:avLst/>
          </a:prstGeom>
          <a:noFill/>
          <a:ln>
            <a:noFill/>
          </a:ln>
        </p:spPr>
      </p:pic>
      <p:pic>
        <p:nvPicPr>
          <p:cNvPr id="594" name="Google Shape;594;p73" descr="1V = 11.546 \ [rad/s]_{paddle}"/>
          <p:cNvPicPr preferRelativeResize="0"/>
          <p:nvPr/>
        </p:nvPicPr>
        <p:blipFill>
          <a:blip r:embed="rId6">
            <a:alphaModFix/>
          </a:blip>
          <a:stretch>
            <a:fillRect/>
          </a:stretch>
        </p:blipFill>
        <p:spPr>
          <a:xfrm>
            <a:off x="4405287" y="5665549"/>
            <a:ext cx="3381375" cy="276225"/>
          </a:xfrm>
          <a:prstGeom prst="rect">
            <a:avLst/>
          </a:prstGeom>
          <a:noFill/>
          <a:ln>
            <a:noFill/>
          </a:ln>
        </p:spPr>
      </p:pic>
      <p:sp>
        <p:nvSpPr>
          <p:cNvPr id="595" name="Google Shape;595;p73"/>
          <p:cNvSpPr txBox="1"/>
          <p:nvPr/>
        </p:nvSpPr>
        <p:spPr>
          <a:xfrm>
            <a:off x="1810950" y="4046988"/>
            <a:ext cx="446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CH"/>
              <a:t>Datasheet Tachometer DC Tacho DCT 22 0.52 Volt</a:t>
            </a:r>
            <a:endParaRPr/>
          </a:p>
        </p:txBody>
      </p:sp>
      <p:sp>
        <p:nvSpPr>
          <p:cNvPr id="596" name="Google Shape;596;p73"/>
          <p:cNvSpPr txBox="1"/>
          <p:nvPr/>
        </p:nvSpPr>
        <p:spPr>
          <a:xfrm>
            <a:off x="10598475" y="4047000"/>
            <a:ext cx="140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CH" sz="1400" b="0" i="0" u="none" strike="noStrike" cap="none">
                <a:solidFill>
                  <a:srgbClr val="000000"/>
                </a:solidFill>
                <a:latin typeface="Arial"/>
                <a:ea typeface="Arial"/>
                <a:cs typeface="Arial"/>
                <a:sym typeface="Arial"/>
              </a:rPr>
              <a:t>pHRI Lecture </a:t>
            </a:r>
            <a:r>
              <a:rPr lang="de-CH"/>
              <a:t>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4"/>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Methods - Implementation</a:t>
            </a:r>
            <a:endParaRPr/>
          </a:p>
        </p:txBody>
      </p:sp>
      <p:sp>
        <p:nvSpPr>
          <p:cNvPr id="602" name="Google Shape;602;p74"/>
          <p:cNvSpPr txBox="1">
            <a:spLocks noGrp="1"/>
          </p:cNvSpPr>
          <p:nvPr>
            <p:ph type="body" idx="1"/>
          </p:nvPr>
        </p:nvSpPr>
        <p:spPr>
          <a:xfrm>
            <a:off x="731825" y="816375"/>
            <a:ext cx="10728300" cy="52764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Tachometer Characterization - Performance Comparison</a:t>
            </a:r>
            <a:endParaRPr/>
          </a:p>
        </p:txBody>
      </p:sp>
      <p:sp>
        <p:nvSpPr>
          <p:cNvPr id="603" name="Google Shape;603;p74"/>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04" name="Google Shape;604;p74"/>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05" name="Google Shape;605;p74"/>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6</a:t>
            </a:fld>
            <a:endParaRPr/>
          </a:p>
        </p:txBody>
      </p:sp>
      <p:pic>
        <p:nvPicPr>
          <p:cNvPr id="606" name="Google Shape;606;p74"/>
          <p:cNvPicPr preferRelativeResize="0"/>
          <p:nvPr/>
        </p:nvPicPr>
        <p:blipFill>
          <a:blip r:embed="rId3">
            <a:alphaModFix/>
          </a:blip>
          <a:stretch>
            <a:fillRect/>
          </a:stretch>
        </p:blipFill>
        <p:spPr>
          <a:xfrm>
            <a:off x="1407000" y="1431200"/>
            <a:ext cx="9378000" cy="4820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5"/>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Methods - Implementation</a:t>
            </a:r>
            <a:endParaRPr/>
          </a:p>
        </p:txBody>
      </p:sp>
      <p:sp>
        <p:nvSpPr>
          <p:cNvPr id="612" name="Google Shape;612;p75"/>
          <p:cNvSpPr txBox="1">
            <a:spLocks noGrp="1"/>
          </p:cNvSpPr>
          <p:nvPr>
            <p:ph type="body" idx="1"/>
          </p:nvPr>
        </p:nvSpPr>
        <p:spPr>
          <a:xfrm>
            <a:off x="731825" y="816375"/>
            <a:ext cx="10728300" cy="52764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Tachometer Characterization - Performance Comparison</a:t>
            </a:r>
            <a:endParaRPr/>
          </a:p>
        </p:txBody>
      </p:sp>
      <p:sp>
        <p:nvSpPr>
          <p:cNvPr id="613" name="Google Shape;613;p75"/>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14" name="Google Shape;614;p75"/>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15" name="Google Shape;615;p75"/>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7</a:t>
            </a:fld>
            <a:endParaRPr/>
          </a:p>
        </p:txBody>
      </p:sp>
      <p:pic>
        <p:nvPicPr>
          <p:cNvPr id="616" name="Google Shape;616;p75"/>
          <p:cNvPicPr preferRelativeResize="0"/>
          <p:nvPr/>
        </p:nvPicPr>
        <p:blipFill>
          <a:blip r:embed="rId3">
            <a:alphaModFix/>
          </a:blip>
          <a:stretch>
            <a:fillRect/>
          </a:stretch>
        </p:blipFill>
        <p:spPr>
          <a:xfrm>
            <a:off x="1407000" y="1431200"/>
            <a:ext cx="9378000" cy="4820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6"/>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Methods - Implementation</a:t>
            </a:r>
            <a:endParaRPr/>
          </a:p>
        </p:txBody>
      </p:sp>
      <p:sp>
        <p:nvSpPr>
          <p:cNvPr id="622" name="Google Shape;622;p76"/>
          <p:cNvSpPr txBox="1">
            <a:spLocks noGrp="1"/>
          </p:cNvSpPr>
          <p:nvPr>
            <p:ph type="body" idx="1"/>
          </p:nvPr>
        </p:nvSpPr>
        <p:spPr>
          <a:xfrm>
            <a:off x="731825" y="816375"/>
            <a:ext cx="10728300" cy="52767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Force Sensor Characterization</a:t>
            </a:r>
            <a:endParaRPr/>
          </a:p>
        </p:txBody>
      </p:sp>
      <p:sp>
        <p:nvSpPr>
          <p:cNvPr id="623" name="Google Shape;623;p76"/>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24" name="Google Shape;624;p76"/>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25" name="Google Shape;625;p76"/>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8</a:t>
            </a:fld>
            <a:endParaRPr/>
          </a:p>
        </p:txBody>
      </p:sp>
      <p:pic>
        <p:nvPicPr>
          <p:cNvPr id="626" name="Google Shape;626;p76"/>
          <p:cNvPicPr preferRelativeResize="0"/>
          <p:nvPr/>
        </p:nvPicPr>
        <p:blipFill>
          <a:blip r:embed="rId3">
            <a:alphaModFix/>
          </a:blip>
          <a:stretch>
            <a:fillRect/>
          </a:stretch>
        </p:blipFill>
        <p:spPr>
          <a:xfrm>
            <a:off x="1406975" y="1431200"/>
            <a:ext cx="9378000" cy="4820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7"/>
          <p:cNvSpPr txBox="1">
            <a:spLocks noGrp="1"/>
          </p:cNvSpPr>
          <p:nvPr>
            <p:ph type="title"/>
          </p:nvPr>
        </p:nvSpPr>
        <p:spPr>
          <a:xfrm>
            <a:off x="731837" y="260351"/>
            <a:ext cx="10728300" cy="90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600"/>
              <a:buFont typeface="Arial"/>
              <a:buNone/>
            </a:pPr>
            <a:r>
              <a:rPr lang="de-CH"/>
              <a:t>Methods - Implementation</a:t>
            </a:r>
            <a:endParaRPr/>
          </a:p>
        </p:txBody>
      </p:sp>
      <p:sp>
        <p:nvSpPr>
          <p:cNvPr id="632" name="Google Shape;632;p77"/>
          <p:cNvSpPr txBox="1">
            <a:spLocks noGrp="1"/>
          </p:cNvSpPr>
          <p:nvPr>
            <p:ph type="body" idx="1"/>
          </p:nvPr>
        </p:nvSpPr>
        <p:spPr>
          <a:xfrm>
            <a:off x="731825" y="816375"/>
            <a:ext cx="10728300" cy="52767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de-CH"/>
              <a:t>Force Feedback Implementation in Transparency Mode</a:t>
            </a:r>
            <a:endParaRPr/>
          </a:p>
        </p:txBody>
      </p:sp>
      <p:sp>
        <p:nvSpPr>
          <p:cNvPr id="633" name="Google Shape;633;p7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Physical Human Robot Interaction Specialization Project</a:t>
            </a:r>
            <a:endParaRPr/>
          </a:p>
        </p:txBody>
      </p:sp>
      <p:sp>
        <p:nvSpPr>
          <p:cNvPr id="634" name="Google Shape;634;p7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400"/>
              <a:buFont typeface="Arial"/>
              <a:buNone/>
            </a:pPr>
            <a:r>
              <a:rPr lang="de-CH"/>
              <a:t>23.12.2021</a:t>
            </a:r>
            <a:endParaRPr/>
          </a:p>
        </p:txBody>
      </p:sp>
      <p:sp>
        <p:nvSpPr>
          <p:cNvPr id="635" name="Google Shape;635;p77"/>
          <p:cNvSpPr txBox="1">
            <a:spLocks noGrp="1"/>
          </p:cNvSpPr>
          <p:nvPr>
            <p:ph type="sldNum" idx="12"/>
          </p:nvPr>
        </p:nvSpPr>
        <p:spPr>
          <a:xfrm>
            <a:off x="11137585" y="6522444"/>
            <a:ext cx="322500" cy="2160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800"/>
              <a:buNone/>
            </a:pPr>
            <a:fld id="{00000000-1234-1234-1234-123412341234}" type="slidenum">
              <a:rPr lang="de-CH"/>
              <a:t>9</a:t>
            </a:fld>
            <a:endParaRPr/>
          </a:p>
        </p:txBody>
      </p:sp>
      <p:sp>
        <p:nvSpPr>
          <p:cNvPr id="636" name="Google Shape;636;p77"/>
          <p:cNvSpPr/>
          <p:nvPr/>
        </p:nvSpPr>
        <p:spPr>
          <a:xfrm>
            <a:off x="1972160" y="1935849"/>
            <a:ext cx="23142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7" name="Google Shape;637;p77" descr="\tau_{ref}"/>
          <p:cNvPicPr preferRelativeResize="0"/>
          <p:nvPr/>
        </p:nvPicPr>
        <p:blipFill rotWithShape="1">
          <a:blip r:embed="rId3">
            <a:alphaModFix/>
          </a:blip>
          <a:srcRect/>
          <a:stretch/>
        </p:blipFill>
        <p:spPr>
          <a:xfrm>
            <a:off x="3769270" y="1676933"/>
            <a:ext cx="517071" cy="190500"/>
          </a:xfrm>
          <a:prstGeom prst="rect">
            <a:avLst/>
          </a:prstGeom>
          <a:noFill/>
          <a:ln>
            <a:noFill/>
          </a:ln>
        </p:spPr>
      </p:pic>
      <p:pic>
        <p:nvPicPr>
          <p:cNvPr id="638" name="Google Shape;638;p77" descr="Virtual\ Impedance\ Z_d"/>
          <p:cNvPicPr preferRelativeResize="0"/>
          <p:nvPr/>
        </p:nvPicPr>
        <p:blipFill rotWithShape="1">
          <a:blip r:embed="rId4">
            <a:alphaModFix/>
          </a:blip>
          <a:srcRect/>
          <a:stretch/>
        </p:blipFill>
        <p:spPr>
          <a:xfrm>
            <a:off x="2118148" y="2037399"/>
            <a:ext cx="2047875" cy="190500"/>
          </a:xfrm>
          <a:prstGeom prst="rect">
            <a:avLst/>
          </a:prstGeom>
          <a:noFill/>
          <a:ln>
            <a:noFill/>
          </a:ln>
        </p:spPr>
      </p:pic>
      <p:sp>
        <p:nvSpPr>
          <p:cNvPr id="639" name="Google Shape;639;p77"/>
          <p:cNvSpPr/>
          <p:nvPr/>
        </p:nvSpPr>
        <p:spPr>
          <a:xfrm>
            <a:off x="1241648" y="1978536"/>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77"/>
          <p:cNvSpPr/>
          <p:nvPr/>
        </p:nvSpPr>
        <p:spPr>
          <a:xfrm>
            <a:off x="7030273" y="1971224"/>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77"/>
          <p:cNvSpPr/>
          <p:nvPr/>
        </p:nvSpPr>
        <p:spPr>
          <a:xfrm>
            <a:off x="7888698" y="1935824"/>
            <a:ext cx="23829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2" name="Google Shape;642;p77" descr="Device \ Admittance \ {Z_h}^{-1}"/>
          <p:cNvPicPr preferRelativeResize="0"/>
          <p:nvPr/>
        </p:nvPicPr>
        <p:blipFill rotWithShape="1">
          <a:blip r:embed="rId5">
            <a:alphaModFix/>
          </a:blip>
          <a:srcRect/>
          <a:stretch/>
        </p:blipFill>
        <p:spPr>
          <a:xfrm>
            <a:off x="7960910" y="2023086"/>
            <a:ext cx="2238375" cy="219075"/>
          </a:xfrm>
          <a:prstGeom prst="rect">
            <a:avLst/>
          </a:prstGeom>
          <a:noFill/>
          <a:ln>
            <a:noFill/>
          </a:ln>
        </p:spPr>
      </p:pic>
      <p:cxnSp>
        <p:nvCxnSpPr>
          <p:cNvPr id="643" name="Google Shape;643;p77"/>
          <p:cNvCxnSpPr/>
          <p:nvPr/>
        </p:nvCxnSpPr>
        <p:spPr>
          <a:xfrm rot="10800000" flipH="1">
            <a:off x="10271548" y="2227886"/>
            <a:ext cx="900900" cy="300"/>
          </a:xfrm>
          <a:prstGeom prst="straightConnector1">
            <a:avLst/>
          </a:prstGeom>
          <a:noFill/>
          <a:ln w="9525" cap="flat" cmpd="sng">
            <a:solidFill>
              <a:schemeClr val="dk2"/>
            </a:solidFill>
            <a:prstDash val="solid"/>
            <a:round/>
            <a:headEnd type="none" w="sm" len="sm"/>
            <a:tailEnd type="triangle" w="med" len="med"/>
          </a:ln>
        </p:spPr>
      </p:cxnSp>
      <p:cxnSp>
        <p:nvCxnSpPr>
          <p:cNvPr id="644" name="Google Shape;644;p77"/>
          <p:cNvCxnSpPr/>
          <p:nvPr/>
        </p:nvCxnSpPr>
        <p:spPr>
          <a:xfrm>
            <a:off x="594548" y="2132661"/>
            <a:ext cx="647100" cy="0"/>
          </a:xfrm>
          <a:prstGeom prst="straightConnector1">
            <a:avLst/>
          </a:prstGeom>
          <a:noFill/>
          <a:ln w="9525" cap="flat" cmpd="sng">
            <a:solidFill>
              <a:schemeClr val="dk2"/>
            </a:solidFill>
            <a:prstDash val="solid"/>
            <a:round/>
            <a:headEnd type="none" w="sm" len="sm"/>
            <a:tailEnd type="triangle" w="med" len="med"/>
          </a:ln>
        </p:spPr>
      </p:cxnSp>
      <p:pic>
        <p:nvPicPr>
          <p:cNvPr id="645" name="Google Shape;645;p77" descr="+"/>
          <p:cNvPicPr preferRelativeResize="0"/>
          <p:nvPr/>
        </p:nvPicPr>
        <p:blipFill rotWithShape="1">
          <a:blip r:embed="rId6">
            <a:alphaModFix/>
          </a:blip>
          <a:srcRect/>
          <a:stretch/>
        </p:blipFill>
        <p:spPr>
          <a:xfrm>
            <a:off x="1180523" y="1811636"/>
            <a:ext cx="200025" cy="190500"/>
          </a:xfrm>
          <a:prstGeom prst="rect">
            <a:avLst/>
          </a:prstGeom>
          <a:noFill/>
          <a:ln>
            <a:noFill/>
          </a:ln>
        </p:spPr>
      </p:pic>
      <p:pic>
        <p:nvPicPr>
          <p:cNvPr id="646" name="Google Shape;646;p77" descr="-"/>
          <p:cNvPicPr preferRelativeResize="0"/>
          <p:nvPr/>
        </p:nvPicPr>
        <p:blipFill rotWithShape="1">
          <a:blip r:embed="rId7">
            <a:alphaModFix/>
          </a:blip>
          <a:srcRect/>
          <a:stretch/>
        </p:blipFill>
        <p:spPr>
          <a:xfrm>
            <a:off x="1194810" y="2458711"/>
            <a:ext cx="171450" cy="19050"/>
          </a:xfrm>
          <a:prstGeom prst="rect">
            <a:avLst/>
          </a:prstGeom>
          <a:noFill/>
          <a:ln>
            <a:noFill/>
          </a:ln>
        </p:spPr>
      </p:pic>
      <p:pic>
        <p:nvPicPr>
          <p:cNvPr id="647" name="Google Shape;647;p77" descr="+"/>
          <p:cNvPicPr preferRelativeResize="0"/>
          <p:nvPr/>
        </p:nvPicPr>
        <p:blipFill rotWithShape="1">
          <a:blip r:embed="rId6">
            <a:alphaModFix/>
          </a:blip>
          <a:srcRect/>
          <a:stretch/>
        </p:blipFill>
        <p:spPr>
          <a:xfrm>
            <a:off x="6886710" y="1811636"/>
            <a:ext cx="200025" cy="190500"/>
          </a:xfrm>
          <a:prstGeom prst="rect">
            <a:avLst/>
          </a:prstGeom>
          <a:noFill/>
          <a:ln>
            <a:noFill/>
          </a:ln>
        </p:spPr>
      </p:pic>
      <p:pic>
        <p:nvPicPr>
          <p:cNvPr id="648" name="Google Shape;648;p77" descr="-"/>
          <p:cNvPicPr preferRelativeResize="0"/>
          <p:nvPr/>
        </p:nvPicPr>
        <p:blipFill rotWithShape="1">
          <a:blip r:embed="rId7">
            <a:alphaModFix/>
          </a:blip>
          <a:srcRect/>
          <a:stretch/>
        </p:blipFill>
        <p:spPr>
          <a:xfrm>
            <a:off x="6900998" y="2395411"/>
            <a:ext cx="171450" cy="19050"/>
          </a:xfrm>
          <a:prstGeom prst="rect">
            <a:avLst/>
          </a:prstGeom>
          <a:noFill/>
          <a:ln>
            <a:noFill/>
          </a:ln>
        </p:spPr>
      </p:pic>
      <p:cxnSp>
        <p:nvCxnSpPr>
          <p:cNvPr id="649" name="Google Shape;649;p77"/>
          <p:cNvCxnSpPr/>
          <p:nvPr/>
        </p:nvCxnSpPr>
        <p:spPr>
          <a:xfrm rot="10800000" flipH="1">
            <a:off x="10271548" y="2034086"/>
            <a:ext cx="900900" cy="300"/>
          </a:xfrm>
          <a:prstGeom prst="straightConnector1">
            <a:avLst/>
          </a:prstGeom>
          <a:noFill/>
          <a:ln w="9525" cap="flat" cmpd="sng">
            <a:solidFill>
              <a:schemeClr val="dk2"/>
            </a:solidFill>
            <a:prstDash val="solid"/>
            <a:round/>
            <a:headEnd type="none" w="sm" len="sm"/>
            <a:tailEnd type="triangle" w="med" len="med"/>
          </a:ln>
        </p:spPr>
      </p:cxnSp>
      <p:sp>
        <p:nvSpPr>
          <p:cNvPr id="650" name="Google Shape;650;p77"/>
          <p:cNvSpPr/>
          <p:nvPr/>
        </p:nvSpPr>
        <p:spPr>
          <a:xfrm>
            <a:off x="6210473" y="1971211"/>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77"/>
          <p:cNvSpPr/>
          <p:nvPr/>
        </p:nvSpPr>
        <p:spPr>
          <a:xfrm>
            <a:off x="4655360" y="1971224"/>
            <a:ext cx="322500" cy="3228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77"/>
          <p:cNvSpPr/>
          <p:nvPr/>
        </p:nvSpPr>
        <p:spPr>
          <a:xfrm>
            <a:off x="5339550" y="1934636"/>
            <a:ext cx="517200" cy="39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3" name="Google Shape;653;p77" descr="K_F"/>
          <p:cNvPicPr preferRelativeResize="0"/>
          <p:nvPr/>
        </p:nvPicPr>
        <p:blipFill rotWithShape="1">
          <a:blip r:embed="rId8">
            <a:alphaModFix/>
          </a:blip>
          <a:srcRect/>
          <a:stretch/>
        </p:blipFill>
        <p:spPr>
          <a:xfrm>
            <a:off x="5388598" y="2023099"/>
            <a:ext cx="419100" cy="219075"/>
          </a:xfrm>
          <a:prstGeom prst="rect">
            <a:avLst/>
          </a:prstGeom>
          <a:noFill/>
          <a:ln>
            <a:noFill/>
          </a:ln>
        </p:spPr>
      </p:pic>
      <p:cxnSp>
        <p:nvCxnSpPr>
          <p:cNvPr id="654" name="Google Shape;654;p77"/>
          <p:cNvCxnSpPr>
            <a:stCxn id="636" idx="3"/>
            <a:endCxn id="651" idx="2"/>
          </p:cNvCxnSpPr>
          <p:nvPr/>
        </p:nvCxnSpPr>
        <p:spPr>
          <a:xfrm>
            <a:off x="4286360" y="2132649"/>
            <a:ext cx="369000" cy="0"/>
          </a:xfrm>
          <a:prstGeom prst="straightConnector1">
            <a:avLst/>
          </a:prstGeom>
          <a:noFill/>
          <a:ln w="9525" cap="flat" cmpd="sng">
            <a:solidFill>
              <a:schemeClr val="dk2"/>
            </a:solidFill>
            <a:prstDash val="solid"/>
            <a:round/>
            <a:headEnd type="none" w="sm" len="sm"/>
            <a:tailEnd type="triangle" w="med" len="med"/>
          </a:ln>
        </p:spPr>
      </p:cxnSp>
      <p:cxnSp>
        <p:nvCxnSpPr>
          <p:cNvPr id="655" name="Google Shape;655;p77"/>
          <p:cNvCxnSpPr>
            <a:stCxn id="651" idx="6"/>
            <a:endCxn id="652" idx="1"/>
          </p:cNvCxnSpPr>
          <p:nvPr/>
        </p:nvCxnSpPr>
        <p:spPr>
          <a:xfrm>
            <a:off x="4977860" y="2132624"/>
            <a:ext cx="361800" cy="0"/>
          </a:xfrm>
          <a:prstGeom prst="straightConnector1">
            <a:avLst/>
          </a:prstGeom>
          <a:noFill/>
          <a:ln w="9525" cap="flat" cmpd="sng">
            <a:solidFill>
              <a:schemeClr val="dk2"/>
            </a:solidFill>
            <a:prstDash val="solid"/>
            <a:round/>
            <a:headEnd type="none" w="sm" len="sm"/>
            <a:tailEnd type="triangle" w="med" len="med"/>
          </a:ln>
        </p:spPr>
      </p:cxnSp>
      <p:cxnSp>
        <p:nvCxnSpPr>
          <p:cNvPr id="656" name="Google Shape;656;p77"/>
          <p:cNvCxnSpPr>
            <a:endCxn id="650" idx="2"/>
          </p:cNvCxnSpPr>
          <p:nvPr/>
        </p:nvCxnSpPr>
        <p:spPr>
          <a:xfrm>
            <a:off x="5856773" y="2132611"/>
            <a:ext cx="353700" cy="0"/>
          </a:xfrm>
          <a:prstGeom prst="straightConnector1">
            <a:avLst/>
          </a:prstGeom>
          <a:noFill/>
          <a:ln w="9525" cap="flat" cmpd="sng">
            <a:solidFill>
              <a:schemeClr val="dk2"/>
            </a:solidFill>
            <a:prstDash val="solid"/>
            <a:round/>
            <a:headEnd type="none" w="sm" len="sm"/>
            <a:tailEnd type="triangle" w="med" len="med"/>
          </a:ln>
        </p:spPr>
      </p:cxnSp>
      <p:cxnSp>
        <p:nvCxnSpPr>
          <p:cNvPr id="657" name="Google Shape;657;p77"/>
          <p:cNvCxnSpPr>
            <a:stCxn id="650" idx="6"/>
            <a:endCxn id="640" idx="2"/>
          </p:cNvCxnSpPr>
          <p:nvPr/>
        </p:nvCxnSpPr>
        <p:spPr>
          <a:xfrm>
            <a:off x="6532973" y="2132611"/>
            <a:ext cx="497400" cy="0"/>
          </a:xfrm>
          <a:prstGeom prst="straightConnector1">
            <a:avLst/>
          </a:prstGeom>
          <a:noFill/>
          <a:ln w="9525" cap="flat" cmpd="sng">
            <a:solidFill>
              <a:schemeClr val="dk2"/>
            </a:solidFill>
            <a:prstDash val="solid"/>
            <a:round/>
            <a:headEnd type="none" w="sm" len="sm"/>
            <a:tailEnd type="triangle" w="med" len="med"/>
          </a:ln>
        </p:spPr>
      </p:cxnSp>
      <p:cxnSp>
        <p:nvCxnSpPr>
          <p:cNvPr id="658" name="Google Shape;658;p77"/>
          <p:cNvCxnSpPr>
            <a:stCxn id="640" idx="6"/>
            <a:endCxn id="641" idx="1"/>
          </p:cNvCxnSpPr>
          <p:nvPr/>
        </p:nvCxnSpPr>
        <p:spPr>
          <a:xfrm>
            <a:off x="7352773" y="2132624"/>
            <a:ext cx="535800" cy="0"/>
          </a:xfrm>
          <a:prstGeom prst="straightConnector1">
            <a:avLst/>
          </a:prstGeom>
          <a:noFill/>
          <a:ln w="9525" cap="flat" cmpd="sng">
            <a:solidFill>
              <a:schemeClr val="dk2"/>
            </a:solidFill>
            <a:prstDash val="solid"/>
            <a:round/>
            <a:headEnd type="none" w="sm" len="sm"/>
            <a:tailEnd type="triangle" w="med" len="med"/>
          </a:ln>
        </p:spPr>
      </p:cxnSp>
      <p:cxnSp>
        <p:nvCxnSpPr>
          <p:cNvPr id="659" name="Google Shape;659;p77"/>
          <p:cNvCxnSpPr>
            <a:stCxn id="639" idx="6"/>
            <a:endCxn id="636" idx="1"/>
          </p:cNvCxnSpPr>
          <p:nvPr/>
        </p:nvCxnSpPr>
        <p:spPr>
          <a:xfrm rot="10800000" flipH="1">
            <a:off x="1564148" y="2132736"/>
            <a:ext cx="408000" cy="7200"/>
          </a:xfrm>
          <a:prstGeom prst="straightConnector1">
            <a:avLst/>
          </a:prstGeom>
          <a:noFill/>
          <a:ln w="9525" cap="flat" cmpd="sng">
            <a:solidFill>
              <a:schemeClr val="dk2"/>
            </a:solidFill>
            <a:prstDash val="solid"/>
            <a:round/>
            <a:headEnd type="none" w="sm" len="sm"/>
            <a:tailEnd type="triangle" w="med" len="med"/>
          </a:ln>
        </p:spPr>
      </p:cxnSp>
      <p:pic>
        <p:nvPicPr>
          <p:cNvPr id="660" name="Google Shape;660;p77" descr="+"/>
          <p:cNvPicPr preferRelativeResize="0"/>
          <p:nvPr/>
        </p:nvPicPr>
        <p:blipFill rotWithShape="1">
          <a:blip r:embed="rId6">
            <a:alphaModFix/>
          </a:blip>
          <a:srcRect/>
          <a:stretch/>
        </p:blipFill>
        <p:spPr>
          <a:xfrm>
            <a:off x="4534610" y="1832586"/>
            <a:ext cx="200025" cy="190500"/>
          </a:xfrm>
          <a:prstGeom prst="rect">
            <a:avLst/>
          </a:prstGeom>
          <a:noFill/>
          <a:ln>
            <a:noFill/>
          </a:ln>
        </p:spPr>
      </p:pic>
      <p:pic>
        <p:nvPicPr>
          <p:cNvPr id="661" name="Google Shape;661;p77" descr="+"/>
          <p:cNvPicPr preferRelativeResize="0"/>
          <p:nvPr/>
        </p:nvPicPr>
        <p:blipFill rotWithShape="1">
          <a:blip r:embed="rId6">
            <a:alphaModFix/>
          </a:blip>
          <a:srcRect/>
          <a:stretch/>
        </p:blipFill>
        <p:spPr>
          <a:xfrm>
            <a:off x="6442110" y="1676936"/>
            <a:ext cx="200025" cy="190500"/>
          </a:xfrm>
          <a:prstGeom prst="rect">
            <a:avLst/>
          </a:prstGeom>
          <a:noFill/>
          <a:ln>
            <a:noFill/>
          </a:ln>
        </p:spPr>
      </p:pic>
      <p:pic>
        <p:nvPicPr>
          <p:cNvPr id="662" name="Google Shape;662;p77" descr="+"/>
          <p:cNvPicPr preferRelativeResize="0"/>
          <p:nvPr/>
        </p:nvPicPr>
        <p:blipFill rotWithShape="1">
          <a:blip r:embed="rId6">
            <a:alphaModFix/>
          </a:blip>
          <a:srcRect/>
          <a:stretch/>
        </p:blipFill>
        <p:spPr>
          <a:xfrm>
            <a:off x="6014298" y="1832586"/>
            <a:ext cx="200025" cy="190500"/>
          </a:xfrm>
          <a:prstGeom prst="rect">
            <a:avLst/>
          </a:prstGeom>
          <a:noFill/>
          <a:ln>
            <a:noFill/>
          </a:ln>
        </p:spPr>
      </p:pic>
      <p:pic>
        <p:nvPicPr>
          <p:cNvPr id="663" name="Google Shape;663;p77" descr="\tau_{user} = \tau_{feedback}"/>
          <p:cNvPicPr preferRelativeResize="0"/>
          <p:nvPr/>
        </p:nvPicPr>
        <p:blipFill rotWithShape="1">
          <a:blip r:embed="rId9">
            <a:alphaModFix/>
          </a:blip>
          <a:srcRect/>
          <a:stretch/>
        </p:blipFill>
        <p:spPr>
          <a:xfrm>
            <a:off x="8369323" y="2806703"/>
            <a:ext cx="2352675" cy="200025"/>
          </a:xfrm>
          <a:prstGeom prst="rect">
            <a:avLst/>
          </a:prstGeom>
          <a:noFill/>
          <a:ln>
            <a:noFill/>
          </a:ln>
        </p:spPr>
      </p:pic>
      <p:cxnSp>
        <p:nvCxnSpPr>
          <p:cNvPr id="664" name="Google Shape;664;p77"/>
          <p:cNvCxnSpPr>
            <a:stCxn id="636" idx="3"/>
            <a:endCxn id="650" idx="0"/>
          </p:cNvCxnSpPr>
          <p:nvPr/>
        </p:nvCxnSpPr>
        <p:spPr>
          <a:xfrm rot="10800000" flipH="1">
            <a:off x="4286360" y="1971249"/>
            <a:ext cx="2085300" cy="161400"/>
          </a:xfrm>
          <a:prstGeom prst="bentConnector4">
            <a:avLst>
              <a:gd name="adj1" fmla="val 6543"/>
              <a:gd name="adj2" fmla="val 379078"/>
            </a:avLst>
          </a:prstGeom>
          <a:noFill/>
          <a:ln w="9525" cap="flat" cmpd="sng">
            <a:solidFill>
              <a:schemeClr val="dk1"/>
            </a:solidFill>
            <a:prstDash val="solid"/>
            <a:round/>
            <a:headEnd type="none" w="sm" len="sm"/>
            <a:tailEnd type="triangle" w="med" len="med"/>
          </a:ln>
        </p:spPr>
      </p:cxnSp>
      <p:cxnSp>
        <p:nvCxnSpPr>
          <p:cNvPr id="665" name="Google Shape;665;p77"/>
          <p:cNvCxnSpPr>
            <a:endCxn id="640" idx="4"/>
          </p:cNvCxnSpPr>
          <p:nvPr/>
        </p:nvCxnSpPr>
        <p:spPr>
          <a:xfrm flipH="1">
            <a:off x="7191523" y="2228024"/>
            <a:ext cx="3411900" cy="66000"/>
          </a:xfrm>
          <a:prstGeom prst="bentConnector4">
            <a:avLst>
              <a:gd name="adj1" fmla="val 542"/>
              <a:gd name="adj2" fmla="val 446362"/>
            </a:avLst>
          </a:prstGeom>
          <a:noFill/>
          <a:ln w="9525" cap="flat" cmpd="sng">
            <a:solidFill>
              <a:schemeClr val="dk1"/>
            </a:solidFill>
            <a:prstDash val="solid"/>
            <a:round/>
            <a:headEnd type="none" w="sm" len="sm"/>
            <a:tailEnd type="triangle" w="med" len="med"/>
          </a:ln>
        </p:spPr>
      </p:cxnSp>
      <p:cxnSp>
        <p:nvCxnSpPr>
          <p:cNvPr id="666" name="Google Shape;666;p77"/>
          <p:cNvCxnSpPr>
            <a:endCxn id="651" idx="4"/>
          </p:cNvCxnSpPr>
          <p:nvPr/>
        </p:nvCxnSpPr>
        <p:spPr>
          <a:xfrm flipH="1">
            <a:off x="4816610" y="2228024"/>
            <a:ext cx="6031500" cy="66000"/>
          </a:xfrm>
          <a:prstGeom prst="bentConnector4">
            <a:avLst>
              <a:gd name="adj1" fmla="val 827"/>
              <a:gd name="adj2" fmla="val 715385"/>
            </a:avLst>
          </a:prstGeom>
          <a:noFill/>
          <a:ln w="9525" cap="flat" cmpd="sng">
            <a:solidFill>
              <a:schemeClr val="dk1"/>
            </a:solidFill>
            <a:prstDash val="solid"/>
            <a:round/>
            <a:headEnd type="none" w="sm" len="sm"/>
            <a:tailEnd type="triangle" w="med" len="med"/>
          </a:ln>
        </p:spPr>
      </p:cxnSp>
      <p:cxnSp>
        <p:nvCxnSpPr>
          <p:cNvPr id="667" name="Google Shape;667;p77"/>
          <p:cNvCxnSpPr>
            <a:endCxn id="639" idx="4"/>
          </p:cNvCxnSpPr>
          <p:nvPr/>
        </p:nvCxnSpPr>
        <p:spPr>
          <a:xfrm flipH="1">
            <a:off x="1402898" y="2034036"/>
            <a:ext cx="9511200" cy="267300"/>
          </a:xfrm>
          <a:prstGeom prst="bentConnector4">
            <a:avLst>
              <a:gd name="adj1" fmla="val -691"/>
              <a:gd name="adj2" fmla="val 454626"/>
            </a:avLst>
          </a:prstGeom>
          <a:noFill/>
          <a:ln w="9525" cap="flat" cmpd="sng">
            <a:solidFill>
              <a:schemeClr val="dk1"/>
            </a:solidFill>
            <a:prstDash val="solid"/>
            <a:round/>
            <a:headEnd type="none" w="sm" len="sm"/>
            <a:tailEnd type="triangle" w="med" len="med"/>
          </a:ln>
        </p:spPr>
      </p:cxnSp>
      <p:pic>
        <p:nvPicPr>
          <p:cNvPr id="668" name="Google Shape;668;p77" descr="-"/>
          <p:cNvPicPr preferRelativeResize="0"/>
          <p:nvPr/>
        </p:nvPicPr>
        <p:blipFill rotWithShape="1">
          <a:blip r:embed="rId7">
            <a:alphaModFix/>
          </a:blip>
          <a:srcRect/>
          <a:stretch/>
        </p:blipFill>
        <p:spPr>
          <a:xfrm>
            <a:off x="4548897" y="2384149"/>
            <a:ext cx="171450" cy="19050"/>
          </a:xfrm>
          <a:prstGeom prst="rect">
            <a:avLst/>
          </a:prstGeom>
          <a:noFill/>
          <a:ln>
            <a:noFill/>
          </a:ln>
        </p:spPr>
      </p:pic>
      <p:pic>
        <p:nvPicPr>
          <p:cNvPr id="669" name="Google Shape;669;p77" descr="\tau_{ref(transparent)}=0"/>
          <p:cNvPicPr preferRelativeResize="0"/>
          <p:nvPr/>
        </p:nvPicPr>
        <p:blipFill>
          <a:blip r:embed="rId10">
            <a:alphaModFix/>
          </a:blip>
          <a:stretch>
            <a:fillRect/>
          </a:stretch>
        </p:blipFill>
        <p:spPr>
          <a:xfrm>
            <a:off x="4652938" y="3415850"/>
            <a:ext cx="2886075" cy="276225"/>
          </a:xfrm>
          <a:prstGeom prst="rect">
            <a:avLst/>
          </a:prstGeom>
          <a:noFill/>
          <a:ln>
            <a:noFill/>
          </a:ln>
        </p:spPr>
      </p:pic>
      <p:pic>
        <p:nvPicPr>
          <p:cNvPr id="670" name="Google Shape;670;p77" descr="Control \ Signal = K_F(\tau_{ref(transparent)} - \tau_{feedback}) + \tau_{ref(transparent)}"/>
          <p:cNvPicPr preferRelativeResize="0"/>
          <p:nvPr/>
        </p:nvPicPr>
        <p:blipFill>
          <a:blip r:embed="rId11">
            <a:alphaModFix/>
          </a:blip>
          <a:stretch>
            <a:fillRect/>
          </a:stretch>
        </p:blipFill>
        <p:spPr>
          <a:xfrm>
            <a:off x="1185838" y="3789138"/>
            <a:ext cx="9820275" cy="295275"/>
          </a:xfrm>
          <a:prstGeom prst="rect">
            <a:avLst/>
          </a:prstGeom>
          <a:noFill/>
          <a:ln>
            <a:noFill/>
          </a:ln>
        </p:spPr>
      </p:pic>
      <p:pic>
        <p:nvPicPr>
          <p:cNvPr id="671" name="Google Shape;671;p77"/>
          <p:cNvPicPr preferRelativeResize="0"/>
          <p:nvPr/>
        </p:nvPicPr>
        <p:blipFill>
          <a:blip r:embed="rId12">
            <a:alphaModFix/>
          </a:blip>
          <a:stretch>
            <a:fillRect/>
          </a:stretch>
        </p:blipFill>
        <p:spPr>
          <a:xfrm>
            <a:off x="1952825" y="4186550"/>
            <a:ext cx="8286299" cy="2233765"/>
          </a:xfrm>
          <a:prstGeom prst="rect">
            <a:avLst/>
          </a:prstGeom>
          <a:noFill/>
          <a:ln>
            <a:noFill/>
          </a:ln>
        </p:spPr>
      </p:pic>
      <p:cxnSp>
        <p:nvCxnSpPr>
          <p:cNvPr id="672" name="Google Shape;672;p77"/>
          <p:cNvCxnSpPr/>
          <p:nvPr/>
        </p:nvCxnSpPr>
        <p:spPr>
          <a:xfrm>
            <a:off x="4977850" y="4407750"/>
            <a:ext cx="0" cy="179700"/>
          </a:xfrm>
          <a:prstGeom prst="straightConnector1">
            <a:avLst/>
          </a:prstGeom>
          <a:noFill/>
          <a:ln w="9525" cap="flat" cmpd="sng">
            <a:solidFill>
              <a:schemeClr val="dk2"/>
            </a:solidFill>
            <a:prstDash val="solid"/>
            <a:round/>
            <a:headEnd type="none" w="med" len="med"/>
            <a:tailEnd type="triangle" w="med" len="med"/>
          </a:ln>
        </p:spPr>
      </p:cxnSp>
      <p:cxnSp>
        <p:nvCxnSpPr>
          <p:cNvPr id="673" name="Google Shape;673;p77"/>
          <p:cNvCxnSpPr/>
          <p:nvPr/>
        </p:nvCxnSpPr>
        <p:spPr>
          <a:xfrm rot="10800000">
            <a:off x="10074825" y="4407750"/>
            <a:ext cx="0" cy="179700"/>
          </a:xfrm>
          <a:prstGeom prst="straightConnector1">
            <a:avLst/>
          </a:prstGeom>
          <a:noFill/>
          <a:ln w="9525" cap="flat" cmpd="sng">
            <a:solidFill>
              <a:schemeClr val="dk2"/>
            </a:solidFill>
            <a:prstDash val="solid"/>
            <a:round/>
            <a:headEnd type="none" w="med" len="med"/>
            <a:tailEnd type="triangle" w="med" len="med"/>
          </a:ln>
        </p:spPr>
      </p:cxnSp>
      <p:pic>
        <p:nvPicPr>
          <p:cNvPr id="674" name="Google Shape;674;p77" descr="\tau_{to \ device}"/>
          <p:cNvPicPr preferRelativeResize="0"/>
          <p:nvPr/>
        </p:nvPicPr>
        <p:blipFill>
          <a:blip r:embed="rId13">
            <a:alphaModFix/>
          </a:blip>
          <a:stretch>
            <a:fillRect/>
          </a:stretch>
        </p:blipFill>
        <p:spPr>
          <a:xfrm>
            <a:off x="7331300" y="1705488"/>
            <a:ext cx="1257300" cy="161925"/>
          </a:xfrm>
          <a:prstGeom prst="rect">
            <a:avLst/>
          </a:prstGeom>
          <a:noFill/>
          <a:ln>
            <a:noFill/>
          </a:ln>
        </p:spPr>
      </p:pic>
      <p:pic>
        <p:nvPicPr>
          <p:cNvPr id="675" name="Google Shape;675;p77" descr="\varphi_{user}"/>
          <p:cNvPicPr preferRelativeResize="0"/>
          <p:nvPr/>
        </p:nvPicPr>
        <p:blipFill>
          <a:blip r:embed="rId14">
            <a:alphaModFix/>
          </a:blip>
          <a:stretch>
            <a:fillRect/>
          </a:stretch>
        </p:blipFill>
        <p:spPr>
          <a:xfrm>
            <a:off x="10456150" y="1811213"/>
            <a:ext cx="647100" cy="132747"/>
          </a:xfrm>
          <a:prstGeom prst="rect">
            <a:avLst/>
          </a:prstGeom>
          <a:noFill/>
          <a:ln>
            <a:noFill/>
          </a:ln>
        </p:spPr>
      </p:pic>
      <p:pic>
        <p:nvPicPr>
          <p:cNvPr id="676" name="Google Shape;676;p77" descr="\varphi_{ref}"/>
          <p:cNvPicPr preferRelativeResize="0"/>
          <p:nvPr/>
        </p:nvPicPr>
        <p:blipFill>
          <a:blip r:embed="rId15">
            <a:alphaModFix/>
          </a:blip>
          <a:stretch>
            <a:fillRect/>
          </a:stretch>
        </p:blipFill>
        <p:spPr>
          <a:xfrm>
            <a:off x="421550" y="1843586"/>
            <a:ext cx="497400" cy="168474"/>
          </a:xfrm>
          <a:prstGeom prst="rect">
            <a:avLst/>
          </a:prstGeom>
          <a:noFill/>
          <a:ln>
            <a:noFill/>
          </a:ln>
        </p:spPr>
      </p:pic>
    </p:spTree>
  </p:cSld>
  <p:clrMapOvr>
    <a:masterClrMapping/>
  </p:clrMapOvr>
</p:sld>
</file>

<file path=ppt/theme/theme1.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2114</Words>
  <Application>Microsoft Office PowerPoint</Application>
  <PresentationFormat>宽屏</PresentationFormat>
  <Paragraphs>343</Paragraphs>
  <Slides>21</Slides>
  <Notes>21</Notes>
  <HiddenSlides>0</HiddenSlides>
  <MMClips>3</MMClips>
  <ScaleCrop>false</ScaleCrop>
  <HeadingPairs>
    <vt:vector size="6" baseType="variant">
      <vt:variant>
        <vt:lpstr>已用的字体</vt:lpstr>
      </vt:variant>
      <vt:variant>
        <vt:i4>2</vt:i4>
      </vt:variant>
      <vt:variant>
        <vt:lpstr>主题</vt:lpstr>
      </vt:variant>
      <vt:variant>
        <vt:i4>4</vt:i4>
      </vt:variant>
      <vt:variant>
        <vt:lpstr>幻灯片标题</vt:lpstr>
      </vt:variant>
      <vt:variant>
        <vt:i4>21</vt:i4>
      </vt:variant>
    </vt:vector>
  </HeadingPairs>
  <TitlesOfParts>
    <vt:vector size="27" baseType="lpstr">
      <vt:lpstr>Noto Sans Symbols</vt:lpstr>
      <vt:lpstr>Arial</vt:lpstr>
      <vt:lpstr>ETH Zürich</vt:lpstr>
      <vt:lpstr>ETH Zürich</vt:lpstr>
      <vt:lpstr>ETH Zürich</vt:lpstr>
      <vt:lpstr>ETH Zürich</vt:lpstr>
      <vt:lpstr>Comparing the transparency of the haptic paddle using different interaction controllers</vt:lpstr>
      <vt:lpstr>Introduction - Background and Motivation</vt:lpstr>
      <vt:lpstr>Introduction - Problem Statement</vt:lpstr>
      <vt:lpstr>Introduction - Problem Statement</vt:lpstr>
      <vt:lpstr>Methods - Implementation</vt:lpstr>
      <vt:lpstr>Methods - Implementation</vt:lpstr>
      <vt:lpstr>Methods - Implementation</vt:lpstr>
      <vt:lpstr>Methods - Implementation</vt:lpstr>
      <vt:lpstr>Methods - Implementation</vt:lpstr>
      <vt:lpstr>Results - Videos</vt:lpstr>
      <vt:lpstr>Results - Transparency Planes</vt:lpstr>
      <vt:lpstr>Discussion</vt:lpstr>
      <vt:lpstr>Discussion</vt:lpstr>
      <vt:lpstr>Discussion</vt:lpstr>
      <vt:lpstr>Discussion</vt:lpstr>
      <vt:lpstr>Limitations</vt:lpstr>
      <vt:lpstr>Conclusion and Outlook</vt:lpstr>
      <vt:lpstr>References</vt:lpstr>
      <vt:lpstr>PowerPoint 演示文稿</vt:lpstr>
      <vt:lpstr>Introduction - Problem Statement - Backup Slides</vt:lpstr>
      <vt:lpstr>Introduction - Problem Statements - 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the transparency of the haptic paddle using different interaction controllers</dc:title>
  <cp:lastModifiedBy>Lin Xiaowei</cp:lastModifiedBy>
  <cp:revision>1</cp:revision>
  <dcterms:modified xsi:type="dcterms:W3CDTF">2021-12-22T21:26:53Z</dcterms:modified>
</cp:coreProperties>
</file>